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7" r:id="rId1"/>
  </p:sldMasterIdLst>
  <p:notesMasterIdLst>
    <p:notesMasterId r:id="rId32"/>
  </p:notesMasterIdLst>
  <p:sldIdLst>
    <p:sldId id="256" r:id="rId2"/>
    <p:sldId id="270" r:id="rId3"/>
    <p:sldId id="272" r:id="rId4"/>
    <p:sldId id="258" r:id="rId5"/>
    <p:sldId id="273" r:id="rId6"/>
    <p:sldId id="274" r:id="rId7"/>
    <p:sldId id="300" r:id="rId8"/>
    <p:sldId id="288" r:id="rId9"/>
    <p:sldId id="275" r:id="rId10"/>
    <p:sldId id="276" r:id="rId11"/>
    <p:sldId id="296" r:id="rId12"/>
    <p:sldId id="277" r:id="rId13"/>
    <p:sldId id="301" r:id="rId14"/>
    <p:sldId id="298" r:id="rId15"/>
    <p:sldId id="295" r:id="rId16"/>
    <p:sldId id="293" r:id="rId17"/>
    <p:sldId id="291" r:id="rId18"/>
    <p:sldId id="280" r:id="rId19"/>
    <p:sldId id="281" r:id="rId20"/>
    <p:sldId id="282" r:id="rId21"/>
    <p:sldId id="302" r:id="rId22"/>
    <p:sldId id="289" r:id="rId23"/>
    <p:sldId id="283" r:id="rId24"/>
    <p:sldId id="284" r:id="rId25"/>
    <p:sldId id="286" r:id="rId26"/>
    <p:sldId id="285" r:id="rId27"/>
    <p:sldId id="303" r:id="rId28"/>
    <p:sldId id="299" r:id="rId29"/>
    <p:sldId id="287" r:id="rId30"/>
    <p:sldId id="297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/>
    <p:restoredTop sz="94713"/>
  </p:normalViewPr>
  <p:slideViewPr>
    <p:cSldViewPr snapToGrid="0" snapToObjects="1">
      <p:cViewPr varScale="1">
        <p:scale>
          <a:sx n="84" d="100"/>
          <a:sy n="84" d="100"/>
        </p:scale>
        <p:origin x="1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A260E-07B7-4645-AC09-AFCA1E94B7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50CA0-06D5-4C05-85CE-FC58C2875E1E}">
      <dgm:prSet custT="1"/>
      <dgm:spPr/>
      <dgm:t>
        <a:bodyPr/>
        <a:lstStyle/>
        <a:p>
          <a:r>
            <a:rPr lang="en-US" sz="3600" b="1" dirty="0"/>
            <a:t>Approved with Conditions:</a:t>
          </a:r>
          <a:endParaRPr lang="en-US" sz="3600" dirty="0"/>
        </a:p>
      </dgm:t>
    </dgm:pt>
    <dgm:pt modelId="{9D21D9FE-1CA0-4428-B73F-5EBAB7363C72}" type="parTrans" cxnId="{563290BB-E879-4F60-AD4B-F235C5BA57CB}">
      <dgm:prSet/>
      <dgm:spPr/>
      <dgm:t>
        <a:bodyPr/>
        <a:lstStyle/>
        <a:p>
          <a:endParaRPr lang="en-US"/>
        </a:p>
      </dgm:t>
    </dgm:pt>
    <dgm:pt modelId="{2DF10404-89AF-4358-9ACC-46BE90776C1B}" type="sibTrans" cxnId="{563290BB-E879-4F60-AD4B-F235C5BA57CB}">
      <dgm:prSet/>
      <dgm:spPr/>
      <dgm:t>
        <a:bodyPr/>
        <a:lstStyle/>
        <a:p>
          <a:endParaRPr lang="en-US"/>
        </a:p>
      </dgm:t>
    </dgm:pt>
    <dgm:pt modelId="{2E97A3E7-D238-453D-9ADA-3640740B9336}">
      <dgm:prSet custT="1"/>
      <dgm:spPr/>
      <dgm:t>
        <a:bodyPr/>
        <a:lstStyle/>
        <a:p>
          <a:r>
            <a:rPr lang="en-US" sz="2800" dirty="0"/>
            <a:t>Program is aligned to all content standards and must resubmit with data within 24 months</a:t>
          </a:r>
        </a:p>
      </dgm:t>
    </dgm:pt>
    <dgm:pt modelId="{0A2EC8A6-C0DD-4EDD-BC9D-66674905D293}" type="parTrans" cxnId="{6E925A0B-A896-4782-9E37-BB8F2855D574}">
      <dgm:prSet/>
      <dgm:spPr/>
      <dgm:t>
        <a:bodyPr/>
        <a:lstStyle/>
        <a:p>
          <a:endParaRPr lang="en-US"/>
        </a:p>
      </dgm:t>
    </dgm:pt>
    <dgm:pt modelId="{0C2F0BA5-AC59-4D16-B779-E06EDE6ABE14}" type="sibTrans" cxnId="{6E925A0B-A896-4782-9E37-BB8F2855D574}">
      <dgm:prSet/>
      <dgm:spPr/>
      <dgm:t>
        <a:bodyPr/>
        <a:lstStyle/>
        <a:p>
          <a:endParaRPr lang="en-US"/>
        </a:p>
      </dgm:t>
    </dgm:pt>
    <dgm:pt modelId="{D9F7F8BB-3F51-419B-9D57-A82F8609E84F}">
      <dgm:prSet custT="1"/>
      <dgm:spPr/>
      <dgm:t>
        <a:bodyPr/>
        <a:lstStyle/>
        <a:p>
          <a:r>
            <a:rPr lang="en-US" sz="3600" b="1" dirty="0"/>
            <a:t>Further Development Required: </a:t>
          </a:r>
          <a:endParaRPr lang="en-US" sz="3600" dirty="0"/>
        </a:p>
      </dgm:t>
    </dgm:pt>
    <dgm:pt modelId="{1EFC351F-2D73-4F26-A6E2-586309604497}" type="parTrans" cxnId="{AD2A629C-CF7A-4E37-AB74-7C5D60E0A75B}">
      <dgm:prSet/>
      <dgm:spPr/>
      <dgm:t>
        <a:bodyPr/>
        <a:lstStyle/>
        <a:p>
          <a:endParaRPr lang="en-US"/>
        </a:p>
      </dgm:t>
    </dgm:pt>
    <dgm:pt modelId="{9F845B92-3D51-4705-88C4-DCA0E85A8D23}" type="sibTrans" cxnId="{AD2A629C-CF7A-4E37-AB74-7C5D60E0A75B}">
      <dgm:prSet/>
      <dgm:spPr/>
      <dgm:t>
        <a:bodyPr/>
        <a:lstStyle/>
        <a:p>
          <a:endParaRPr lang="en-US"/>
        </a:p>
      </dgm:t>
    </dgm:pt>
    <dgm:pt modelId="{4D6DF3B8-AD85-4B37-B292-C9A853BCC741}">
      <dgm:prSet custT="1"/>
      <dgm:spPr/>
      <dgm:t>
        <a:bodyPr/>
        <a:lstStyle/>
        <a:p>
          <a:r>
            <a:rPr lang="en-US" sz="2800" dirty="0"/>
            <a:t>Program is not aligned to all standards and is not approved to admit candidates</a:t>
          </a:r>
        </a:p>
      </dgm:t>
    </dgm:pt>
    <dgm:pt modelId="{EB6FD84B-8E95-4F2E-B3A3-C1CCD9E3D76F}" type="parTrans" cxnId="{22054B6E-D4BF-4667-B5D0-F49FF535C403}">
      <dgm:prSet/>
      <dgm:spPr/>
      <dgm:t>
        <a:bodyPr/>
        <a:lstStyle/>
        <a:p>
          <a:endParaRPr lang="en-US"/>
        </a:p>
      </dgm:t>
    </dgm:pt>
    <dgm:pt modelId="{88C2ACD7-7BD5-4593-ACA3-51EB9ABA4D34}" type="sibTrans" cxnId="{22054B6E-D4BF-4667-B5D0-F49FF535C403}">
      <dgm:prSet/>
      <dgm:spPr/>
      <dgm:t>
        <a:bodyPr/>
        <a:lstStyle/>
        <a:p>
          <a:endParaRPr lang="en-US"/>
        </a:p>
      </dgm:t>
    </dgm:pt>
    <dgm:pt modelId="{4FC943AA-63AB-4809-BAB6-6E526889BA63}" type="pres">
      <dgm:prSet presAssocID="{893A260E-07B7-4645-AC09-AFCA1E94B72D}" presName="vert0" presStyleCnt="0">
        <dgm:presLayoutVars>
          <dgm:dir/>
          <dgm:animOne val="branch"/>
          <dgm:animLvl val="lvl"/>
        </dgm:presLayoutVars>
      </dgm:prSet>
      <dgm:spPr/>
    </dgm:pt>
    <dgm:pt modelId="{AD496A28-C18E-4E0F-8968-4CF20167617D}" type="pres">
      <dgm:prSet presAssocID="{61650CA0-06D5-4C05-85CE-FC58C2875E1E}" presName="thickLine" presStyleLbl="alignNode1" presStyleIdx="0" presStyleCnt="4"/>
      <dgm:spPr/>
    </dgm:pt>
    <dgm:pt modelId="{0E1008EC-5AF7-4512-B861-0C60332019E6}" type="pres">
      <dgm:prSet presAssocID="{61650CA0-06D5-4C05-85CE-FC58C2875E1E}" presName="horz1" presStyleCnt="0"/>
      <dgm:spPr/>
    </dgm:pt>
    <dgm:pt modelId="{70523205-DCEF-4584-B466-E2C9F470CE0E}" type="pres">
      <dgm:prSet presAssocID="{61650CA0-06D5-4C05-85CE-FC58C2875E1E}" presName="tx1" presStyleLbl="revTx" presStyleIdx="0" presStyleCnt="4"/>
      <dgm:spPr/>
    </dgm:pt>
    <dgm:pt modelId="{D010D656-8844-4E29-AA1D-95989353331F}" type="pres">
      <dgm:prSet presAssocID="{61650CA0-06D5-4C05-85CE-FC58C2875E1E}" presName="vert1" presStyleCnt="0"/>
      <dgm:spPr/>
    </dgm:pt>
    <dgm:pt modelId="{CE5ACB3D-F7AE-4A58-BB6B-DF5FB500B288}" type="pres">
      <dgm:prSet presAssocID="{2E97A3E7-D238-453D-9ADA-3640740B9336}" presName="thickLine" presStyleLbl="alignNode1" presStyleIdx="1" presStyleCnt="4"/>
      <dgm:spPr/>
    </dgm:pt>
    <dgm:pt modelId="{BFD74384-ED61-4C3B-BAD2-0EF9DACDBC4A}" type="pres">
      <dgm:prSet presAssocID="{2E97A3E7-D238-453D-9ADA-3640740B9336}" presName="horz1" presStyleCnt="0"/>
      <dgm:spPr/>
    </dgm:pt>
    <dgm:pt modelId="{06658BD8-4F28-447F-AB03-C6B41D5C8D1B}" type="pres">
      <dgm:prSet presAssocID="{2E97A3E7-D238-453D-9ADA-3640740B9336}" presName="tx1" presStyleLbl="revTx" presStyleIdx="1" presStyleCnt="4"/>
      <dgm:spPr/>
    </dgm:pt>
    <dgm:pt modelId="{5C45D51B-E772-47ED-BA4E-128CD0A4E0B1}" type="pres">
      <dgm:prSet presAssocID="{2E97A3E7-D238-453D-9ADA-3640740B9336}" presName="vert1" presStyleCnt="0"/>
      <dgm:spPr/>
    </dgm:pt>
    <dgm:pt modelId="{D15425AA-B43E-44A4-85FD-10FF9A6B3C43}" type="pres">
      <dgm:prSet presAssocID="{D9F7F8BB-3F51-419B-9D57-A82F8609E84F}" presName="thickLine" presStyleLbl="alignNode1" presStyleIdx="2" presStyleCnt="4"/>
      <dgm:spPr/>
    </dgm:pt>
    <dgm:pt modelId="{E56AA6FC-8188-4435-8403-9BB4E1E4DF2A}" type="pres">
      <dgm:prSet presAssocID="{D9F7F8BB-3F51-419B-9D57-A82F8609E84F}" presName="horz1" presStyleCnt="0"/>
      <dgm:spPr/>
    </dgm:pt>
    <dgm:pt modelId="{69475029-40AE-48F4-ABCD-FE7890EEFB57}" type="pres">
      <dgm:prSet presAssocID="{D9F7F8BB-3F51-419B-9D57-A82F8609E84F}" presName="tx1" presStyleLbl="revTx" presStyleIdx="2" presStyleCnt="4"/>
      <dgm:spPr/>
    </dgm:pt>
    <dgm:pt modelId="{F9827F93-2B4A-4FEC-A3A0-445921CA2D58}" type="pres">
      <dgm:prSet presAssocID="{D9F7F8BB-3F51-419B-9D57-A82F8609E84F}" presName="vert1" presStyleCnt="0"/>
      <dgm:spPr/>
    </dgm:pt>
    <dgm:pt modelId="{C2B71558-4E69-4214-8B79-40AE9CF38B08}" type="pres">
      <dgm:prSet presAssocID="{4D6DF3B8-AD85-4B37-B292-C9A853BCC741}" presName="thickLine" presStyleLbl="alignNode1" presStyleIdx="3" presStyleCnt="4"/>
      <dgm:spPr/>
    </dgm:pt>
    <dgm:pt modelId="{C109E56A-53E4-4E68-8449-3D03A1B5B3C1}" type="pres">
      <dgm:prSet presAssocID="{4D6DF3B8-AD85-4B37-B292-C9A853BCC741}" presName="horz1" presStyleCnt="0"/>
      <dgm:spPr/>
    </dgm:pt>
    <dgm:pt modelId="{6E53FE06-25A0-4FC3-84DA-F793899775A8}" type="pres">
      <dgm:prSet presAssocID="{4D6DF3B8-AD85-4B37-B292-C9A853BCC741}" presName="tx1" presStyleLbl="revTx" presStyleIdx="3" presStyleCnt="4"/>
      <dgm:spPr/>
    </dgm:pt>
    <dgm:pt modelId="{2DEDA7F0-56CC-45FC-A6F6-AD600F2E2629}" type="pres">
      <dgm:prSet presAssocID="{4D6DF3B8-AD85-4B37-B292-C9A853BCC741}" presName="vert1" presStyleCnt="0"/>
      <dgm:spPr/>
    </dgm:pt>
  </dgm:ptLst>
  <dgm:cxnLst>
    <dgm:cxn modelId="{6E925A0B-A896-4782-9E37-BB8F2855D574}" srcId="{893A260E-07B7-4645-AC09-AFCA1E94B72D}" destId="{2E97A3E7-D238-453D-9ADA-3640740B9336}" srcOrd="1" destOrd="0" parTransId="{0A2EC8A6-C0DD-4EDD-BC9D-66674905D293}" sibTransId="{0C2F0BA5-AC59-4D16-B779-E06EDE6ABE14}"/>
    <dgm:cxn modelId="{5E776922-AD2F-44FF-B82D-6C850D067D86}" type="presOf" srcId="{61650CA0-06D5-4C05-85CE-FC58C2875E1E}" destId="{70523205-DCEF-4584-B466-E2C9F470CE0E}" srcOrd="0" destOrd="0" presId="urn:microsoft.com/office/officeart/2008/layout/LinedList"/>
    <dgm:cxn modelId="{3E77B668-595F-42B7-A414-67DDF6A5ACD2}" type="presOf" srcId="{2E97A3E7-D238-453D-9ADA-3640740B9336}" destId="{06658BD8-4F28-447F-AB03-C6B41D5C8D1B}" srcOrd="0" destOrd="0" presId="urn:microsoft.com/office/officeart/2008/layout/LinedList"/>
    <dgm:cxn modelId="{ADB7314C-CED7-4488-AF5F-CAD1F1266DDE}" type="presOf" srcId="{D9F7F8BB-3F51-419B-9D57-A82F8609E84F}" destId="{69475029-40AE-48F4-ABCD-FE7890EEFB57}" srcOrd="0" destOrd="0" presId="urn:microsoft.com/office/officeart/2008/layout/LinedList"/>
    <dgm:cxn modelId="{22054B6E-D4BF-4667-B5D0-F49FF535C403}" srcId="{893A260E-07B7-4645-AC09-AFCA1E94B72D}" destId="{4D6DF3B8-AD85-4B37-B292-C9A853BCC741}" srcOrd="3" destOrd="0" parTransId="{EB6FD84B-8E95-4F2E-B3A3-C1CCD9E3D76F}" sibTransId="{88C2ACD7-7BD5-4593-ACA3-51EB9ABA4D34}"/>
    <dgm:cxn modelId="{AD2A629C-CF7A-4E37-AB74-7C5D60E0A75B}" srcId="{893A260E-07B7-4645-AC09-AFCA1E94B72D}" destId="{D9F7F8BB-3F51-419B-9D57-A82F8609E84F}" srcOrd="2" destOrd="0" parTransId="{1EFC351F-2D73-4F26-A6E2-586309604497}" sibTransId="{9F845B92-3D51-4705-88C4-DCA0E85A8D23}"/>
    <dgm:cxn modelId="{14B137A4-926A-45AB-97B1-78F9C0F69BFB}" type="presOf" srcId="{4D6DF3B8-AD85-4B37-B292-C9A853BCC741}" destId="{6E53FE06-25A0-4FC3-84DA-F793899775A8}" srcOrd="0" destOrd="0" presId="urn:microsoft.com/office/officeart/2008/layout/LinedList"/>
    <dgm:cxn modelId="{563290BB-E879-4F60-AD4B-F235C5BA57CB}" srcId="{893A260E-07B7-4645-AC09-AFCA1E94B72D}" destId="{61650CA0-06D5-4C05-85CE-FC58C2875E1E}" srcOrd="0" destOrd="0" parTransId="{9D21D9FE-1CA0-4428-B73F-5EBAB7363C72}" sibTransId="{2DF10404-89AF-4358-9ACC-46BE90776C1B}"/>
    <dgm:cxn modelId="{B46437E7-C269-4BAC-9452-471C2F157E77}" type="presOf" srcId="{893A260E-07B7-4645-AC09-AFCA1E94B72D}" destId="{4FC943AA-63AB-4809-BAB6-6E526889BA63}" srcOrd="0" destOrd="0" presId="urn:microsoft.com/office/officeart/2008/layout/LinedList"/>
    <dgm:cxn modelId="{71EBD137-D802-4D6E-82B4-0A165D77BE27}" type="presParOf" srcId="{4FC943AA-63AB-4809-BAB6-6E526889BA63}" destId="{AD496A28-C18E-4E0F-8968-4CF20167617D}" srcOrd="0" destOrd="0" presId="urn:microsoft.com/office/officeart/2008/layout/LinedList"/>
    <dgm:cxn modelId="{593E8E92-5BD6-4D0F-ACAE-EFE9C7F2C46D}" type="presParOf" srcId="{4FC943AA-63AB-4809-BAB6-6E526889BA63}" destId="{0E1008EC-5AF7-4512-B861-0C60332019E6}" srcOrd="1" destOrd="0" presId="urn:microsoft.com/office/officeart/2008/layout/LinedList"/>
    <dgm:cxn modelId="{1A8A451F-224E-4F16-8A25-FF75AFFB22D8}" type="presParOf" srcId="{0E1008EC-5AF7-4512-B861-0C60332019E6}" destId="{70523205-DCEF-4584-B466-E2C9F470CE0E}" srcOrd="0" destOrd="0" presId="urn:microsoft.com/office/officeart/2008/layout/LinedList"/>
    <dgm:cxn modelId="{A10FF505-20EE-4AED-847C-87EAF3F8EF72}" type="presParOf" srcId="{0E1008EC-5AF7-4512-B861-0C60332019E6}" destId="{D010D656-8844-4E29-AA1D-95989353331F}" srcOrd="1" destOrd="0" presId="urn:microsoft.com/office/officeart/2008/layout/LinedList"/>
    <dgm:cxn modelId="{DAAB59FF-77AB-4E6E-A53C-FE78B6485D64}" type="presParOf" srcId="{4FC943AA-63AB-4809-BAB6-6E526889BA63}" destId="{CE5ACB3D-F7AE-4A58-BB6B-DF5FB500B288}" srcOrd="2" destOrd="0" presId="urn:microsoft.com/office/officeart/2008/layout/LinedList"/>
    <dgm:cxn modelId="{BC614435-E909-41B8-937A-1A659F8188AE}" type="presParOf" srcId="{4FC943AA-63AB-4809-BAB6-6E526889BA63}" destId="{BFD74384-ED61-4C3B-BAD2-0EF9DACDBC4A}" srcOrd="3" destOrd="0" presId="urn:microsoft.com/office/officeart/2008/layout/LinedList"/>
    <dgm:cxn modelId="{0CA20FA2-F076-408C-BF67-EB1348E87F63}" type="presParOf" srcId="{BFD74384-ED61-4C3B-BAD2-0EF9DACDBC4A}" destId="{06658BD8-4F28-447F-AB03-C6B41D5C8D1B}" srcOrd="0" destOrd="0" presId="urn:microsoft.com/office/officeart/2008/layout/LinedList"/>
    <dgm:cxn modelId="{D8770B58-3E6C-4C1B-B65C-D3FDCA8377DE}" type="presParOf" srcId="{BFD74384-ED61-4C3B-BAD2-0EF9DACDBC4A}" destId="{5C45D51B-E772-47ED-BA4E-128CD0A4E0B1}" srcOrd="1" destOrd="0" presId="urn:microsoft.com/office/officeart/2008/layout/LinedList"/>
    <dgm:cxn modelId="{C16D63AA-CE5D-4E8E-8EC9-70C6B81D1474}" type="presParOf" srcId="{4FC943AA-63AB-4809-BAB6-6E526889BA63}" destId="{D15425AA-B43E-44A4-85FD-10FF9A6B3C43}" srcOrd="4" destOrd="0" presId="urn:microsoft.com/office/officeart/2008/layout/LinedList"/>
    <dgm:cxn modelId="{DAC1AC3D-3CF9-4400-9EE4-F1A1AF77F6E3}" type="presParOf" srcId="{4FC943AA-63AB-4809-BAB6-6E526889BA63}" destId="{E56AA6FC-8188-4435-8403-9BB4E1E4DF2A}" srcOrd="5" destOrd="0" presId="urn:microsoft.com/office/officeart/2008/layout/LinedList"/>
    <dgm:cxn modelId="{42BA80C1-637A-4E60-BC57-8DBDDA54AE29}" type="presParOf" srcId="{E56AA6FC-8188-4435-8403-9BB4E1E4DF2A}" destId="{69475029-40AE-48F4-ABCD-FE7890EEFB57}" srcOrd="0" destOrd="0" presId="urn:microsoft.com/office/officeart/2008/layout/LinedList"/>
    <dgm:cxn modelId="{16865DAB-43F3-4433-98DA-DEC6B38296B9}" type="presParOf" srcId="{E56AA6FC-8188-4435-8403-9BB4E1E4DF2A}" destId="{F9827F93-2B4A-4FEC-A3A0-445921CA2D58}" srcOrd="1" destOrd="0" presId="urn:microsoft.com/office/officeart/2008/layout/LinedList"/>
    <dgm:cxn modelId="{1B473FF2-68A0-4D9D-B37E-A4FD682FDC9C}" type="presParOf" srcId="{4FC943AA-63AB-4809-BAB6-6E526889BA63}" destId="{C2B71558-4E69-4214-8B79-40AE9CF38B08}" srcOrd="6" destOrd="0" presId="urn:microsoft.com/office/officeart/2008/layout/LinedList"/>
    <dgm:cxn modelId="{9528A7FE-A295-4DA3-B5D9-8F643C5A2E62}" type="presParOf" srcId="{4FC943AA-63AB-4809-BAB6-6E526889BA63}" destId="{C109E56A-53E4-4E68-8449-3D03A1B5B3C1}" srcOrd="7" destOrd="0" presId="urn:microsoft.com/office/officeart/2008/layout/LinedList"/>
    <dgm:cxn modelId="{017DAD2F-6D41-41BA-99D7-76A622C82D7F}" type="presParOf" srcId="{C109E56A-53E4-4E68-8449-3D03A1B5B3C1}" destId="{6E53FE06-25A0-4FC3-84DA-F793899775A8}" srcOrd="0" destOrd="0" presId="urn:microsoft.com/office/officeart/2008/layout/LinedList"/>
    <dgm:cxn modelId="{D180090A-481F-4888-A2BA-AB22B74C69AF}" type="presParOf" srcId="{C109E56A-53E4-4E68-8449-3D03A1B5B3C1}" destId="{2DEDA7F0-56CC-45FC-A6F6-AD600F2E26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A260E-07B7-4645-AC09-AFCA1E94B7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50CA0-06D5-4C05-85CE-FC58C2875E1E}">
      <dgm:prSet/>
      <dgm:spPr/>
      <dgm:t>
        <a:bodyPr/>
        <a:lstStyle/>
        <a:p>
          <a:r>
            <a:rPr lang="en-US" b="1" dirty="0"/>
            <a:t>Approved with Distinction </a:t>
          </a:r>
          <a:r>
            <a:rPr lang="en-US" dirty="0"/>
            <a:t>– Meets all 3 review criteria</a:t>
          </a:r>
        </a:p>
      </dgm:t>
    </dgm:pt>
    <dgm:pt modelId="{9D21D9FE-1CA0-4428-B73F-5EBAB7363C72}" type="parTrans" cxnId="{563290BB-E879-4F60-AD4B-F235C5BA57CB}">
      <dgm:prSet/>
      <dgm:spPr/>
      <dgm:t>
        <a:bodyPr/>
        <a:lstStyle/>
        <a:p>
          <a:endParaRPr lang="en-US"/>
        </a:p>
      </dgm:t>
    </dgm:pt>
    <dgm:pt modelId="{2DF10404-89AF-4358-9ACC-46BE90776C1B}" type="sibTrans" cxnId="{563290BB-E879-4F60-AD4B-F235C5BA57CB}">
      <dgm:prSet/>
      <dgm:spPr/>
      <dgm:t>
        <a:bodyPr/>
        <a:lstStyle/>
        <a:p>
          <a:endParaRPr lang="en-US"/>
        </a:p>
      </dgm:t>
    </dgm:pt>
    <dgm:pt modelId="{2E97A3E7-D238-453D-9ADA-3640740B9336}">
      <dgm:prSet/>
      <dgm:spPr/>
      <dgm:t>
        <a:bodyPr/>
        <a:lstStyle/>
        <a:p>
          <a:r>
            <a:rPr lang="en-US" b="1" dirty="0"/>
            <a:t>Approved</a:t>
          </a:r>
          <a:r>
            <a:rPr lang="en-US" dirty="0"/>
            <a:t> – Meets 2 out of 3 review criteria</a:t>
          </a:r>
        </a:p>
      </dgm:t>
    </dgm:pt>
    <dgm:pt modelId="{0A2EC8A6-C0DD-4EDD-BC9D-66674905D293}" type="parTrans" cxnId="{6E925A0B-A896-4782-9E37-BB8F2855D574}">
      <dgm:prSet/>
      <dgm:spPr/>
      <dgm:t>
        <a:bodyPr/>
        <a:lstStyle/>
        <a:p>
          <a:endParaRPr lang="en-US"/>
        </a:p>
      </dgm:t>
    </dgm:pt>
    <dgm:pt modelId="{0C2F0BA5-AC59-4D16-B779-E06EDE6ABE14}" type="sibTrans" cxnId="{6E925A0B-A896-4782-9E37-BB8F2855D574}">
      <dgm:prSet/>
      <dgm:spPr/>
      <dgm:t>
        <a:bodyPr/>
        <a:lstStyle/>
        <a:p>
          <a:endParaRPr lang="en-US"/>
        </a:p>
      </dgm:t>
    </dgm:pt>
    <dgm:pt modelId="{D9F7F8BB-3F51-419B-9D57-A82F8609E84F}">
      <dgm:prSet/>
      <dgm:spPr/>
      <dgm:t>
        <a:bodyPr/>
        <a:lstStyle/>
        <a:p>
          <a:r>
            <a:rPr lang="en-US" b="1" dirty="0"/>
            <a:t>Approved with Conditions </a:t>
          </a:r>
          <a:r>
            <a:rPr lang="en-US" dirty="0"/>
            <a:t>– Meets 1 out of 3 criteria other than GPA and must resubmit program for review and receive a recognition decision of “approved” within 24 months </a:t>
          </a:r>
        </a:p>
      </dgm:t>
    </dgm:pt>
    <dgm:pt modelId="{1EFC351F-2D73-4F26-A6E2-586309604497}" type="parTrans" cxnId="{AD2A629C-CF7A-4E37-AB74-7C5D60E0A75B}">
      <dgm:prSet/>
      <dgm:spPr/>
      <dgm:t>
        <a:bodyPr/>
        <a:lstStyle/>
        <a:p>
          <a:endParaRPr lang="en-US"/>
        </a:p>
      </dgm:t>
    </dgm:pt>
    <dgm:pt modelId="{9F845B92-3D51-4705-88C4-DCA0E85A8D23}" type="sibTrans" cxnId="{AD2A629C-CF7A-4E37-AB74-7C5D60E0A75B}">
      <dgm:prSet/>
      <dgm:spPr/>
      <dgm:t>
        <a:bodyPr/>
        <a:lstStyle/>
        <a:p>
          <a:endParaRPr lang="en-US"/>
        </a:p>
      </dgm:t>
    </dgm:pt>
    <dgm:pt modelId="{4D6DF3B8-AD85-4B37-B292-C9A853BCC741}">
      <dgm:prSet/>
      <dgm:spPr/>
      <dgm:t>
        <a:bodyPr/>
        <a:lstStyle/>
        <a:p>
          <a:r>
            <a:rPr lang="en-US" b="1" dirty="0"/>
            <a:t>Denied</a:t>
          </a:r>
          <a:r>
            <a:rPr lang="en-US" dirty="0"/>
            <a:t> – Meets zero out of 3 criteria or only the GPA criteria</a:t>
          </a:r>
        </a:p>
      </dgm:t>
    </dgm:pt>
    <dgm:pt modelId="{EB6FD84B-8E95-4F2E-B3A3-C1CCD9E3D76F}" type="parTrans" cxnId="{22054B6E-D4BF-4667-B5D0-F49FF535C403}">
      <dgm:prSet/>
      <dgm:spPr/>
      <dgm:t>
        <a:bodyPr/>
        <a:lstStyle/>
        <a:p>
          <a:endParaRPr lang="en-US"/>
        </a:p>
      </dgm:t>
    </dgm:pt>
    <dgm:pt modelId="{88C2ACD7-7BD5-4593-ACA3-51EB9ABA4D34}" type="sibTrans" cxnId="{22054B6E-D4BF-4667-B5D0-F49FF535C403}">
      <dgm:prSet/>
      <dgm:spPr/>
      <dgm:t>
        <a:bodyPr/>
        <a:lstStyle/>
        <a:p>
          <a:endParaRPr lang="en-US"/>
        </a:p>
      </dgm:t>
    </dgm:pt>
    <dgm:pt modelId="{4FC943AA-63AB-4809-BAB6-6E526889BA63}" type="pres">
      <dgm:prSet presAssocID="{893A260E-07B7-4645-AC09-AFCA1E94B72D}" presName="vert0" presStyleCnt="0">
        <dgm:presLayoutVars>
          <dgm:dir/>
          <dgm:animOne val="branch"/>
          <dgm:animLvl val="lvl"/>
        </dgm:presLayoutVars>
      </dgm:prSet>
      <dgm:spPr/>
    </dgm:pt>
    <dgm:pt modelId="{AD496A28-C18E-4E0F-8968-4CF20167617D}" type="pres">
      <dgm:prSet presAssocID="{61650CA0-06D5-4C05-85CE-FC58C2875E1E}" presName="thickLine" presStyleLbl="alignNode1" presStyleIdx="0" presStyleCnt="4"/>
      <dgm:spPr/>
    </dgm:pt>
    <dgm:pt modelId="{0E1008EC-5AF7-4512-B861-0C60332019E6}" type="pres">
      <dgm:prSet presAssocID="{61650CA0-06D5-4C05-85CE-FC58C2875E1E}" presName="horz1" presStyleCnt="0"/>
      <dgm:spPr/>
    </dgm:pt>
    <dgm:pt modelId="{70523205-DCEF-4584-B466-E2C9F470CE0E}" type="pres">
      <dgm:prSet presAssocID="{61650CA0-06D5-4C05-85CE-FC58C2875E1E}" presName="tx1" presStyleLbl="revTx" presStyleIdx="0" presStyleCnt="4"/>
      <dgm:spPr/>
    </dgm:pt>
    <dgm:pt modelId="{D010D656-8844-4E29-AA1D-95989353331F}" type="pres">
      <dgm:prSet presAssocID="{61650CA0-06D5-4C05-85CE-FC58C2875E1E}" presName="vert1" presStyleCnt="0"/>
      <dgm:spPr/>
    </dgm:pt>
    <dgm:pt modelId="{CE5ACB3D-F7AE-4A58-BB6B-DF5FB500B288}" type="pres">
      <dgm:prSet presAssocID="{2E97A3E7-D238-453D-9ADA-3640740B9336}" presName="thickLine" presStyleLbl="alignNode1" presStyleIdx="1" presStyleCnt="4"/>
      <dgm:spPr/>
    </dgm:pt>
    <dgm:pt modelId="{BFD74384-ED61-4C3B-BAD2-0EF9DACDBC4A}" type="pres">
      <dgm:prSet presAssocID="{2E97A3E7-D238-453D-9ADA-3640740B9336}" presName="horz1" presStyleCnt="0"/>
      <dgm:spPr/>
    </dgm:pt>
    <dgm:pt modelId="{06658BD8-4F28-447F-AB03-C6B41D5C8D1B}" type="pres">
      <dgm:prSet presAssocID="{2E97A3E7-D238-453D-9ADA-3640740B9336}" presName="tx1" presStyleLbl="revTx" presStyleIdx="1" presStyleCnt="4"/>
      <dgm:spPr/>
    </dgm:pt>
    <dgm:pt modelId="{5C45D51B-E772-47ED-BA4E-128CD0A4E0B1}" type="pres">
      <dgm:prSet presAssocID="{2E97A3E7-D238-453D-9ADA-3640740B9336}" presName="vert1" presStyleCnt="0"/>
      <dgm:spPr/>
    </dgm:pt>
    <dgm:pt modelId="{D15425AA-B43E-44A4-85FD-10FF9A6B3C43}" type="pres">
      <dgm:prSet presAssocID="{D9F7F8BB-3F51-419B-9D57-A82F8609E84F}" presName="thickLine" presStyleLbl="alignNode1" presStyleIdx="2" presStyleCnt="4"/>
      <dgm:spPr/>
    </dgm:pt>
    <dgm:pt modelId="{E56AA6FC-8188-4435-8403-9BB4E1E4DF2A}" type="pres">
      <dgm:prSet presAssocID="{D9F7F8BB-3F51-419B-9D57-A82F8609E84F}" presName="horz1" presStyleCnt="0"/>
      <dgm:spPr/>
    </dgm:pt>
    <dgm:pt modelId="{69475029-40AE-48F4-ABCD-FE7890EEFB57}" type="pres">
      <dgm:prSet presAssocID="{D9F7F8BB-3F51-419B-9D57-A82F8609E84F}" presName="tx1" presStyleLbl="revTx" presStyleIdx="2" presStyleCnt="4"/>
      <dgm:spPr/>
    </dgm:pt>
    <dgm:pt modelId="{F9827F93-2B4A-4FEC-A3A0-445921CA2D58}" type="pres">
      <dgm:prSet presAssocID="{D9F7F8BB-3F51-419B-9D57-A82F8609E84F}" presName="vert1" presStyleCnt="0"/>
      <dgm:spPr/>
    </dgm:pt>
    <dgm:pt modelId="{C2B71558-4E69-4214-8B79-40AE9CF38B08}" type="pres">
      <dgm:prSet presAssocID="{4D6DF3B8-AD85-4B37-B292-C9A853BCC741}" presName="thickLine" presStyleLbl="alignNode1" presStyleIdx="3" presStyleCnt="4"/>
      <dgm:spPr/>
    </dgm:pt>
    <dgm:pt modelId="{C109E56A-53E4-4E68-8449-3D03A1B5B3C1}" type="pres">
      <dgm:prSet presAssocID="{4D6DF3B8-AD85-4B37-B292-C9A853BCC741}" presName="horz1" presStyleCnt="0"/>
      <dgm:spPr/>
    </dgm:pt>
    <dgm:pt modelId="{6E53FE06-25A0-4FC3-84DA-F793899775A8}" type="pres">
      <dgm:prSet presAssocID="{4D6DF3B8-AD85-4B37-B292-C9A853BCC741}" presName="tx1" presStyleLbl="revTx" presStyleIdx="3" presStyleCnt="4"/>
      <dgm:spPr/>
    </dgm:pt>
    <dgm:pt modelId="{2DEDA7F0-56CC-45FC-A6F6-AD600F2E2629}" type="pres">
      <dgm:prSet presAssocID="{4D6DF3B8-AD85-4B37-B292-C9A853BCC741}" presName="vert1" presStyleCnt="0"/>
      <dgm:spPr/>
    </dgm:pt>
  </dgm:ptLst>
  <dgm:cxnLst>
    <dgm:cxn modelId="{6E925A0B-A896-4782-9E37-BB8F2855D574}" srcId="{893A260E-07B7-4645-AC09-AFCA1E94B72D}" destId="{2E97A3E7-D238-453D-9ADA-3640740B9336}" srcOrd="1" destOrd="0" parTransId="{0A2EC8A6-C0DD-4EDD-BC9D-66674905D293}" sibTransId="{0C2F0BA5-AC59-4D16-B779-E06EDE6ABE14}"/>
    <dgm:cxn modelId="{5E776922-AD2F-44FF-B82D-6C850D067D86}" type="presOf" srcId="{61650CA0-06D5-4C05-85CE-FC58C2875E1E}" destId="{70523205-DCEF-4584-B466-E2C9F470CE0E}" srcOrd="0" destOrd="0" presId="urn:microsoft.com/office/officeart/2008/layout/LinedList"/>
    <dgm:cxn modelId="{3E77B668-595F-42B7-A414-67DDF6A5ACD2}" type="presOf" srcId="{2E97A3E7-D238-453D-9ADA-3640740B9336}" destId="{06658BD8-4F28-447F-AB03-C6B41D5C8D1B}" srcOrd="0" destOrd="0" presId="urn:microsoft.com/office/officeart/2008/layout/LinedList"/>
    <dgm:cxn modelId="{ADB7314C-CED7-4488-AF5F-CAD1F1266DDE}" type="presOf" srcId="{D9F7F8BB-3F51-419B-9D57-A82F8609E84F}" destId="{69475029-40AE-48F4-ABCD-FE7890EEFB57}" srcOrd="0" destOrd="0" presId="urn:microsoft.com/office/officeart/2008/layout/LinedList"/>
    <dgm:cxn modelId="{22054B6E-D4BF-4667-B5D0-F49FF535C403}" srcId="{893A260E-07B7-4645-AC09-AFCA1E94B72D}" destId="{4D6DF3B8-AD85-4B37-B292-C9A853BCC741}" srcOrd="3" destOrd="0" parTransId="{EB6FD84B-8E95-4F2E-B3A3-C1CCD9E3D76F}" sibTransId="{88C2ACD7-7BD5-4593-ACA3-51EB9ABA4D34}"/>
    <dgm:cxn modelId="{AD2A629C-CF7A-4E37-AB74-7C5D60E0A75B}" srcId="{893A260E-07B7-4645-AC09-AFCA1E94B72D}" destId="{D9F7F8BB-3F51-419B-9D57-A82F8609E84F}" srcOrd="2" destOrd="0" parTransId="{1EFC351F-2D73-4F26-A6E2-586309604497}" sibTransId="{9F845B92-3D51-4705-88C4-DCA0E85A8D23}"/>
    <dgm:cxn modelId="{14B137A4-926A-45AB-97B1-78F9C0F69BFB}" type="presOf" srcId="{4D6DF3B8-AD85-4B37-B292-C9A853BCC741}" destId="{6E53FE06-25A0-4FC3-84DA-F793899775A8}" srcOrd="0" destOrd="0" presId="urn:microsoft.com/office/officeart/2008/layout/LinedList"/>
    <dgm:cxn modelId="{563290BB-E879-4F60-AD4B-F235C5BA57CB}" srcId="{893A260E-07B7-4645-AC09-AFCA1E94B72D}" destId="{61650CA0-06D5-4C05-85CE-FC58C2875E1E}" srcOrd="0" destOrd="0" parTransId="{9D21D9FE-1CA0-4428-B73F-5EBAB7363C72}" sibTransId="{2DF10404-89AF-4358-9ACC-46BE90776C1B}"/>
    <dgm:cxn modelId="{B46437E7-C269-4BAC-9452-471C2F157E77}" type="presOf" srcId="{893A260E-07B7-4645-AC09-AFCA1E94B72D}" destId="{4FC943AA-63AB-4809-BAB6-6E526889BA63}" srcOrd="0" destOrd="0" presId="urn:microsoft.com/office/officeart/2008/layout/LinedList"/>
    <dgm:cxn modelId="{71EBD137-D802-4D6E-82B4-0A165D77BE27}" type="presParOf" srcId="{4FC943AA-63AB-4809-BAB6-6E526889BA63}" destId="{AD496A28-C18E-4E0F-8968-4CF20167617D}" srcOrd="0" destOrd="0" presId="urn:microsoft.com/office/officeart/2008/layout/LinedList"/>
    <dgm:cxn modelId="{593E8E92-5BD6-4D0F-ACAE-EFE9C7F2C46D}" type="presParOf" srcId="{4FC943AA-63AB-4809-BAB6-6E526889BA63}" destId="{0E1008EC-5AF7-4512-B861-0C60332019E6}" srcOrd="1" destOrd="0" presId="urn:microsoft.com/office/officeart/2008/layout/LinedList"/>
    <dgm:cxn modelId="{1A8A451F-224E-4F16-8A25-FF75AFFB22D8}" type="presParOf" srcId="{0E1008EC-5AF7-4512-B861-0C60332019E6}" destId="{70523205-DCEF-4584-B466-E2C9F470CE0E}" srcOrd="0" destOrd="0" presId="urn:microsoft.com/office/officeart/2008/layout/LinedList"/>
    <dgm:cxn modelId="{A10FF505-20EE-4AED-847C-87EAF3F8EF72}" type="presParOf" srcId="{0E1008EC-5AF7-4512-B861-0C60332019E6}" destId="{D010D656-8844-4E29-AA1D-95989353331F}" srcOrd="1" destOrd="0" presId="urn:microsoft.com/office/officeart/2008/layout/LinedList"/>
    <dgm:cxn modelId="{DAAB59FF-77AB-4E6E-A53C-FE78B6485D64}" type="presParOf" srcId="{4FC943AA-63AB-4809-BAB6-6E526889BA63}" destId="{CE5ACB3D-F7AE-4A58-BB6B-DF5FB500B288}" srcOrd="2" destOrd="0" presId="urn:microsoft.com/office/officeart/2008/layout/LinedList"/>
    <dgm:cxn modelId="{BC614435-E909-41B8-937A-1A659F8188AE}" type="presParOf" srcId="{4FC943AA-63AB-4809-BAB6-6E526889BA63}" destId="{BFD74384-ED61-4C3B-BAD2-0EF9DACDBC4A}" srcOrd="3" destOrd="0" presId="urn:microsoft.com/office/officeart/2008/layout/LinedList"/>
    <dgm:cxn modelId="{0CA20FA2-F076-408C-BF67-EB1348E87F63}" type="presParOf" srcId="{BFD74384-ED61-4C3B-BAD2-0EF9DACDBC4A}" destId="{06658BD8-4F28-447F-AB03-C6B41D5C8D1B}" srcOrd="0" destOrd="0" presId="urn:microsoft.com/office/officeart/2008/layout/LinedList"/>
    <dgm:cxn modelId="{D8770B58-3E6C-4C1B-B65C-D3FDCA8377DE}" type="presParOf" srcId="{BFD74384-ED61-4C3B-BAD2-0EF9DACDBC4A}" destId="{5C45D51B-E772-47ED-BA4E-128CD0A4E0B1}" srcOrd="1" destOrd="0" presId="urn:microsoft.com/office/officeart/2008/layout/LinedList"/>
    <dgm:cxn modelId="{C16D63AA-CE5D-4E8E-8EC9-70C6B81D1474}" type="presParOf" srcId="{4FC943AA-63AB-4809-BAB6-6E526889BA63}" destId="{D15425AA-B43E-44A4-85FD-10FF9A6B3C43}" srcOrd="4" destOrd="0" presId="urn:microsoft.com/office/officeart/2008/layout/LinedList"/>
    <dgm:cxn modelId="{DAC1AC3D-3CF9-4400-9EE4-F1A1AF77F6E3}" type="presParOf" srcId="{4FC943AA-63AB-4809-BAB6-6E526889BA63}" destId="{E56AA6FC-8188-4435-8403-9BB4E1E4DF2A}" srcOrd="5" destOrd="0" presId="urn:microsoft.com/office/officeart/2008/layout/LinedList"/>
    <dgm:cxn modelId="{42BA80C1-637A-4E60-BC57-8DBDDA54AE29}" type="presParOf" srcId="{E56AA6FC-8188-4435-8403-9BB4E1E4DF2A}" destId="{69475029-40AE-48F4-ABCD-FE7890EEFB57}" srcOrd="0" destOrd="0" presId="urn:microsoft.com/office/officeart/2008/layout/LinedList"/>
    <dgm:cxn modelId="{16865DAB-43F3-4433-98DA-DEC6B38296B9}" type="presParOf" srcId="{E56AA6FC-8188-4435-8403-9BB4E1E4DF2A}" destId="{F9827F93-2B4A-4FEC-A3A0-445921CA2D58}" srcOrd="1" destOrd="0" presId="urn:microsoft.com/office/officeart/2008/layout/LinedList"/>
    <dgm:cxn modelId="{1B473FF2-68A0-4D9D-B37E-A4FD682FDC9C}" type="presParOf" srcId="{4FC943AA-63AB-4809-BAB6-6E526889BA63}" destId="{C2B71558-4E69-4214-8B79-40AE9CF38B08}" srcOrd="6" destOrd="0" presId="urn:microsoft.com/office/officeart/2008/layout/LinedList"/>
    <dgm:cxn modelId="{9528A7FE-A295-4DA3-B5D9-8F643C5A2E62}" type="presParOf" srcId="{4FC943AA-63AB-4809-BAB6-6E526889BA63}" destId="{C109E56A-53E4-4E68-8449-3D03A1B5B3C1}" srcOrd="7" destOrd="0" presId="urn:microsoft.com/office/officeart/2008/layout/LinedList"/>
    <dgm:cxn modelId="{017DAD2F-6D41-41BA-99D7-76A622C82D7F}" type="presParOf" srcId="{C109E56A-53E4-4E68-8449-3D03A1B5B3C1}" destId="{6E53FE06-25A0-4FC3-84DA-F793899775A8}" srcOrd="0" destOrd="0" presId="urn:microsoft.com/office/officeart/2008/layout/LinedList"/>
    <dgm:cxn modelId="{D180090A-481F-4888-A2BA-AB22B74C69AF}" type="presParOf" srcId="{C109E56A-53E4-4E68-8449-3D03A1B5B3C1}" destId="{2DEDA7F0-56CC-45FC-A6F6-AD600F2E26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CF997-F078-4536-9C7C-27AA2C259D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8D25E-9DEE-4167-BDF0-889E0B204CC9}">
      <dgm:prSet/>
      <dgm:spPr/>
      <dgm:t>
        <a:bodyPr/>
        <a:lstStyle/>
        <a:p>
          <a:r>
            <a:rPr lang="en-US" dirty="0"/>
            <a:t>Letter of approval (if new to institution)</a:t>
          </a:r>
        </a:p>
      </dgm:t>
    </dgm:pt>
    <dgm:pt modelId="{926DDCA3-1524-4F19-95A8-3364A411EC60}" type="parTrans" cxnId="{68163100-EB43-44C1-9A16-C8F19364CEFB}">
      <dgm:prSet/>
      <dgm:spPr/>
      <dgm:t>
        <a:bodyPr/>
        <a:lstStyle/>
        <a:p>
          <a:endParaRPr lang="en-US"/>
        </a:p>
      </dgm:t>
    </dgm:pt>
    <dgm:pt modelId="{B6889320-CB51-4F1B-8E3B-FB961E5E9D3F}" type="sibTrans" cxnId="{68163100-EB43-44C1-9A16-C8F19364CEFB}">
      <dgm:prSet/>
      <dgm:spPr/>
      <dgm:t>
        <a:bodyPr/>
        <a:lstStyle/>
        <a:p>
          <a:endParaRPr lang="en-US"/>
        </a:p>
      </dgm:t>
    </dgm:pt>
    <dgm:pt modelId="{E595B0DE-C218-43AB-8C24-605320418E07}">
      <dgm:prSet/>
      <dgm:spPr/>
      <dgm:t>
        <a:bodyPr/>
        <a:lstStyle/>
        <a:p>
          <a:r>
            <a:rPr lang="en-US" dirty="0"/>
            <a:t>Rationale (if new to institution)</a:t>
          </a:r>
        </a:p>
      </dgm:t>
    </dgm:pt>
    <dgm:pt modelId="{73DE471D-0636-4F2A-BBC5-9E894F25D8D1}" type="parTrans" cxnId="{50B422D3-0475-4B49-8282-2F1A156F7ECA}">
      <dgm:prSet/>
      <dgm:spPr/>
      <dgm:t>
        <a:bodyPr/>
        <a:lstStyle/>
        <a:p>
          <a:endParaRPr lang="en-US"/>
        </a:p>
      </dgm:t>
    </dgm:pt>
    <dgm:pt modelId="{FAABAB99-E3FC-4445-B20A-999CEAB0F266}" type="sibTrans" cxnId="{50B422D3-0475-4B49-8282-2F1A156F7ECA}">
      <dgm:prSet/>
      <dgm:spPr/>
      <dgm:t>
        <a:bodyPr/>
        <a:lstStyle/>
        <a:p>
          <a:endParaRPr lang="en-US"/>
        </a:p>
      </dgm:t>
    </dgm:pt>
    <dgm:pt modelId="{7998B0CD-0C29-48E0-B852-159201122968}">
      <dgm:prSet/>
      <dgm:spPr/>
      <dgm:t>
        <a:bodyPr/>
        <a:lstStyle/>
        <a:p>
          <a:r>
            <a:rPr lang="en-US"/>
            <a:t>Program Plan of Study to include:</a:t>
          </a:r>
        </a:p>
      </dgm:t>
    </dgm:pt>
    <dgm:pt modelId="{D281821E-7DF3-4005-8AD0-EA80137C15C1}" type="parTrans" cxnId="{3B5970F2-21C1-449B-8897-B684131841BF}">
      <dgm:prSet/>
      <dgm:spPr/>
      <dgm:t>
        <a:bodyPr/>
        <a:lstStyle/>
        <a:p>
          <a:endParaRPr lang="en-US"/>
        </a:p>
      </dgm:t>
    </dgm:pt>
    <dgm:pt modelId="{84E508FB-51F6-4DDF-9E70-C95FD1D57BC7}" type="sibTrans" cxnId="{3B5970F2-21C1-449B-8897-B684131841BF}">
      <dgm:prSet/>
      <dgm:spPr/>
      <dgm:t>
        <a:bodyPr/>
        <a:lstStyle/>
        <a:p>
          <a:endParaRPr lang="en-US"/>
        </a:p>
      </dgm:t>
    </dgm:pt>
    <dgm:pt modelId="{9B0EEDED-447F-4E8E-A2CF-0D88CD9E7F1E}">
      <dgm:prSet/>
      <dgm:spPr/>
      <dgm:t>
        <a:bodyPr/>
        <a:lstStyle/>
        <a:p>
          <a:r>
            <a:rPr lang="en-US" dirty="0"/>
            <a:t>Coursework required of all candidates</a:t>
          </a:r>
        </a:p>
      </dgm:t>
    </dgm:pt>
    <dgm:pt modelId="{19227687-205D-4F37-A26B-7A359D390D9C}" type="parTrans" cxnId="{454D3D36-FD60-4BA7-A53C-9D5BE60EC523}">
      <dgm:prSet/>
      <dgm:spPr/>
      <dgm:t>
        <a:bodyPr/>
        <a:lstStyle/>
        <a:p>
          <a:endParaRPr lang="en-US"/>
        </a:p>
      </dgm:t>
    </dgm:pt>
    <dgm:pt modelId="{43FBACF4-49C1-4C7C-87C8-C8CBAE468EF7}" type="sibTrans" cxnId="{454D3D36-FD60-4BA7-A53C-9D5BE60EC523}">
      <dgm:prSet/>
      <dgm:spPr/>
      <dgm:t>
        <a:bodyPr/>
        <a:lstStyle/>
        <a:p>
          <a:endParaRPr lang="en-US"/>
        </a:p>
      </dgm:t>
    </dgm:pt>
    <dgm:pt modelId="{FBCF493F-0AC0-4DF8-9E23-4DEDAB0FCEEA}">
      <dgm:prSet/>
      <dgm:spPr/>
      <dgm:t>
        <a:bodyPr/>
        <a:lstStyle/>
        <a:p>
          <a:r>
            <a:rPr lang="en-US" dirty="0"/>
            <a:t>Sequence in which candidates take courses</a:t>
          </a:r>
        </a:p>
      </dgm:t>
    </dgm:pt>
    <dgm:pt modelId="{8AEC2789-08D4-4B35-9C9C-513E19505113}" type="parTrans" cxnId="{357EF05C-E445-4BEF-8FF8-E5ACA50CD4A0}">
      <dgm:prSet/>
      <dgm:spPr/>
      <dgm:t>
        <a:bodyPr/>
        <a:lstStyle/>
        <a:p>
          <a:endParaRPr lang="en-US"/>
        </a:p>
      </dgm:t>
    </dgm:pt>
    <dgm:pt modelId="{2CB3AC64-79A6-4578-8D19-1ABF6F1D4460}" type="sibTrans" cxnId="{357EF05C-E445-4BEF-8FF8-E5ACA50CD4A0}">
      <dgm:prSet/>
      <dgm:spPr/>
      <dgm:t>
        <a:bodyPr/>
        <a:lstStyle/>
        <a:p>
          <a:endParaRPr lang="en-US"/>
        </a:p>
      </dgm:t>
    </dgm:pt>
    <dgm:pt modelId="{E4150AA1-B818-4318-9C63-ECD154A62657}">
      <dgm:prSet/>
      <dgm:spPr/>
      <dgm:t>
        <a:bodyPr/>
        <a:lstStyle/>
        <a:p>
          <a:r>
            <a:rPr lang="en-US"/>
            <a:t>Documentation of practicum/clinical experiences meeting learned society requirements</a:t>
          </a:r>
        </a:p>
      </dgm:t>
    </dgm:pt>
    <dgm:pt modelId="{3D36ED96-5A38-412B-9160-0428B980F930}" type="parTrans" cxnId="{65ED057A-D9B6-413C-B6F3-A15252030CD8}">
      <dgm:prSet/>
      <dgm:spPr/>
      <dgm:t>
        <a:bodyPr/>
        <a:lstStyle/>
        <a:p>
          <a:endParaRPr lang="en-US"/>
        </a:p>
      </dgm:t>
    </dgm:pt>
    <dgm:pt modelId="{081FB4D2-21D2-45D0-83F7-54CFE4072E18}" type="sibTrans" cxnId="{65ED057A-D9B6-413C-B6F3-A15252030CD8}">
      <dgm:prSet/>
      <dgm:spPr/>
      <dgm:t>
        <a:bodyPr/>
        <a:lstStyle/>
        <a:p>
          <a:endParaRPr lang="en-US"/>
        </a:p>
      </dgm:t>
    </dgm:pt>
    <dgm:pt modelId="{560DB22F-BF3C-4D38-957A-0900CBAA6F1A}">
      <dgm:prSet/>
      <dgm:spPr/>
      <dgm:t>
        <a:bodyPr/>
        <a:lstStyle/>
        <a:p>
          <a:r>
            <a:rPr lang="en-US"/>
            <a:t>Description of Capstone assignment, assessment, rubric, and data  to be measured</a:t>
          </a:r>
        </a:p>
      </dgm:t>
    </dgm:pt>
    <dgm:pt modelId="{4C585642-9074-40B0-A637-0EA8FE6ACDDC}" type="parTrans" cxnId="{5F983196-9113-4F46-B85F-511A6228A233}">
      <dgm:prSet/>
      <dgm:spPr/>
      <dgm:t>
        <a:bodyPr/>
        <a:lstStyle/>
        <a:p>
          <a:endParaRPr lang="en-US"/>
        </a:p>
      </dgm:t>
    </dgm:pt>
    <dgm:pt modelId="{C59EA231-3217-4F8E-B8C0-B49A0E1EA97E}" type="sibTrans" cxnId="{5F983196-9113-4F46-B85F-511A6228A233}">
      <dgm:prSet/>
      <dgm:spPr/>
      <dgm:t>
        <a:bodyPr/>
        <a:lstStyle/>
        <a:p>
          <a:endParaRPr lang="en-US"/>
        </a:p>
      </dgm:t>
    </dgm:pt>
    <dgm:pt modelId="{5BFB3DF6-B9FC-477B-B008-7050DCF36A8F}">
      <dgm:prSet/>
      <dgm:spPr/>
      <dgm:t>
        <a:bodyPr/>
        <a:lstStyle/>
        <a:p>
          <a:r>
            <a:rPr lang="en-US"/>
            <a:t>Course alignment to standards</a:t>
          </a:r>
        </a:p>
      </dgm:t>
    </dgm:pt>
    <dgm:pt modelId="{C2BF3CC6-C756-4063-BDC2-B27B8D786FF2}" type="parTrans" cxnId="{A31DB66E-2943-42F4-8A51-6EA51FB9419A}">
      <dgm:prSet/>
      <dgm:spPr/>
      <dgm:t>
        <a:bodyPr/>
        <a:lstStyle/>
        <a:p>
          <a:endParaRPr lang="en-US"/>
        </a:p>
      </dgm:t>
    </dgm:pt>
    <dgm:pt modelId="{1AB5B80D-B256-4CE2-A42B-7D3DB4464A2D}" type="sibTrans" cxnId="{A31DB66E-2943-42F4-8A51-6EA51FB9419A}">
      <dgm:prSet/>
      <dgm:spPr/>
      <dgm:t>
        <a:bodyPr/>
        <a:lstStyle/>
        <a:p>
          <a:endParaRPr lang="en-US"/>
        </a:p>
      </dgm:t>
    </dgm:pt>
    <dgm:pt modelId="{1D830A66-6240-48E2-9723-FC875A9AC68D}" type="pres">
      <dgm:prSet presAssocID="{6C8CF997-F078-4536-9C7C-27AA2C259DCA}" presName="linear" presStyleCnt="0">
        <dgm:presLayoutVars>
          <dgm:animLvl val="lvl"/>
          <dgm:resizeHandles val="exact"/>
        </dgm:presLayoutVars>
      </dgm:prSet>
      <dgm:spPr/>
    </dgm:pt>
    <dgm:pt modelId="{48006424-207A-4AF8-AEC9-0F326321CCCC}" type="pres">
      <dgm:prSet presAssocID="{0A18D25E-9DEE-4167-BDF0-889E0B204C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3C913F-C396-47FA-AFB9-0E122EB47139}" type="pres">
      <dgm:prSet presAssocID="{B6889320-CB51-4F1B-8E3B-FB961E5E9D3F}" presName="spacer" presStyleCnt="0"/>
      <dgm:spPr/>
    </dgm:pt>
    <dgm:pt modelId="{D3E4AE61-B9BC-4CA4-97E0-585815ABFB99}" type="pres">
      <dgm:prSet presAssocID="{E595B0DE-C218-43AB-8C24-605320418E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C69C76-BFC2-4C30-95F4-91E94AE58C55}" type="pres">
      <dgm:prSet presAssocID="{FAABAB99-E3FC-4445-B20A-999CEAB0F266}" presName="spacer" presStyleCnt="0"/>
      <dgm:spPr/>
    </dgm:pt>
    <dgm:pt modelId="{B6CF0AAF-B6B3-45B7-8A69-3378B3ECA4CB}" type="pres">
      <dgm:prSet presAssocID="{7998B0CD-0C29-48E0-B852-1592011229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CA2499-5C3B-4338-AF10-942264612147}" type="pres">
      <dgm:prSet presAssocID="{7998B0CD-0C29-48E0-B852-159201122968}" presName="childText" presStyleLbl="revTx" presStyleIdx="0" presStyleCnt="1">
        <dgm:presLayoutVars>
          <dgm:bulletEnabled val="1"/>
        </dgm:presLayoutVars>
      </dgm:prSet>
      <dgm:spPr/>
    </dgm:pt>
    <dgm:pt modelId="{E6AFEEF9-18AC-4C05-A82E-7E939B1B0552}" type="pres">
      <dgm:prSet presAssocID="{5BFB3DF6-B9FC-477B-B008-7050DCF36A8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163100-EB43-44C1-9A16-C8F19364CEFB}" srcId="{6C8CF997-F078-4536-9C7C-27AA2C259DCA}" destId="{0A18D25E-9DEE-4167-BDF0-889E0B204CC9}" srcOrd="0" destOrd="0" parTransId="{926DDCA3-1524-4F19-95A8-3364A411EC60}" sibTransId="{B6889320-CB51-4F1B-8E3B-FB961E5E9D3F}"/>
    <dgm:cxn modelId="{5955B007-0196-4AD8-A8CF-D0100840644A}" type="presOf" srcId="{E595B0DE-C218-43AB-8C24-605320418E07}" destId="{D3E4AE61-B9BC-4CA4-97E0-585815ABFB99}" srcOrd="0" destOrd="0" presId="urn:microsoft.com/office/officeart/2005/8/layout/vList2"/>
    <dgm:cxn modelId="{9F17772B-DFE8-4D59-A73A-95F2B38F038D}" type="presOf" srcId="{6C8CF997-F078-4536-9C7C-27AA2C259DCA}" destId="{1D830A66-6240-48E2-9723-FC875A9AC68D}" srcOrd="0" destOrd="0" presId="urn:microsoft.com/office/officeart/2005/8/layout/vList2"/>
    <dgm:cxn modelId="{454D3D36-FD60-4BA7-A53C-9D5BE60EC523}" srcId="{7998B0CD-0C29-48E0-B852-159201122968}" destId="{9B0EEDED-447F-4E8E-A2CF-0D88CD9E7F1E}" srcOrd="0" destOrd="0" parTransId="{19227687-205D-4F37-A26B-7A359D390D9C}" sibTransId="{43FBACF4-49C1-4C7C-87C8-C8CBAE468EF7}"/>
    <dgm:cxn modelId="{357EF05C-E445-4BEF-8FF8-E5ACA50CD4A0}" srcId="{7998B0CD-0C29-48E0-B852-159201122968}" destId="{FBCF493F-0AC0-4DF8-9E23-4DEDAB0FCEEA}" srcOrd="1" destOrd="0" parTransId="{8AEC2789-08D4-4B35-9C9C-513E19505113}" sibTransId="{2CB3AC64-79A6-4578-8D19-1ABF6F1D4460}"/>
    <dgm:cxn modelId="{A31DB66E-2943-42F4-8A51-6EA51FB9419A}" srcId="{6C8CF997-F078-4536-9C7C-27AA2C259DCA}" destId="{5BFB3DF6-B9FC-477B-B008-7050DCF36A8F}" srcOrd="3" destOrd="0" parTransId="{C2BF3CC6-C756-4063-BDC2-B27B8D786FF2}" sibTransId="{1AB5B80D-B256-4CE2-A42B-7D3DB4464A2D}"/>
    <dgm:cxn modelId="{E717E44E-F56E-48CD-86E8-21D7DA9E205A}" type="presOf" srcId="{7998B0CD-0C29-48E0-B852-159201122968}" destId="{B6CF0AAF-B6B3-45B7-8A69-3378B3ECA4CB}" srcOrd="0" destOrd="0" presId="urn:microsoft.com/office/officeart/2005/8/layout/vList2"/>
    <dgm:cxn modelId="{65ED057A-D9B6-413C-B6F3-A15252030CD8}" srcId="{7998B0CD-0C29-48E0-B852-159201122968}" destId="{E4150AA1-B818-4318-9C63-ECD154A62657}" srcOrd="2" destOrd="0" parTransId="{3D36ED96-5A38-412B-9160-0428B980F930}" sibTransId="{081FB4D2-21D2-45D0-83F7-54CFE4072E18}"/>
    <dgm:cxn modelId="{EC51917B-DA72-455A-8C4D-6A060E57489B}" type="presOf" srcId="{9B0EEDED-447F-4E8E-A2CF-0D88CD9E7F1E}" destId="{6DCA2499-5C3B-4338-AF10-942264612147}" srcOrd="0" destOrd="0" presId="urn:microsoft.com/office/officeart/2005/8/layout/vList2"/>
    <dgm:cxn modelId="{88199C8A-F3A1-49C3-AC9B-C681EF56A547}" type="presOf" srcId="{FBCF493F-0AC0-4DF8-9E23-4DEDAB0FCEEA}" destId="{6DCA2499-5C3B-4338-AF10-942264612147}" srcOrd="0" destOrd="1" presId="urn:microsoft.com/office/officeart/2005/8/layout/vList2"/>
    <dgm:cxn modelId="{4B09158E-9CF2-4A8A-8C86-F0B59812B536}" type="presOf" srcId="{E4150AA1-B818-4318-9C63-ECD154A62657}" destId="{6DCA2499-5C3B-4338-AF10-942264612147}" srcOrd="0" destOrd="2" presId="urn:microsoft.com/office/officeart/2005/8/layout/vList2"/>
    <dgm:cxn modelId="{644D568E-1C2F-479E-8A2F-54C418947D5A}" type="presOf" srcId="{560DB22F-BF3C-4D38-957A-0900CBAA6F1A}" destId="{6DCA2499-5C3B-4338-AF10-942264612147}" srcOrd="0" destOrd="3" presId="urn:microsoft.com/office/officeart/2005/8/layout/vList2"/>
    <dgm:cxn modelId="{5F983196-9113-4F46-B85F-511A6228A233}" srcId="{7998B0CD-0C29-48E0-B852-159201122968}" destId="{560DB22F-BF3C-4D38-957A-0900CBAA6F1A}" srcOrd="3" destOrd="0" parTransId="{4C585642-9074-40B0-A637-0EA8FE6ACDDC}" sibTransId="{C59EA231-3217-4F8E-B8C0-B49A0E1EA97E}"/>
    <dgm:cxn modelId="{B142BF9D-EEBE-4030-A8C6-EBCBCF109392}" type="presOf" srcId="{0A18D25E-9DEE-4167-BDF0-889E0B204CC9}" destId="{48006424-207A-4AF8-AEC9-0F326321CCCC}" srcOrd="0" destOrd="0" presId="urn:microsoft.com/office/officeart/2005/8/layout/vList2"/>
    <dgm:cxn modelId="{50B422D3-0475-4B49-8282-2F1A156F7ECA}" srcId="{6C8CF997-F078-4536-9C7C-27AA2C259DCA}" destId="{E595B0DE-C218-43AB-8C24-605320418E07}" srcOrd="1" destOrd="0" parTransId="{73DE471D-0636-4F2A-BBC5-9E894F25D8D1}" sibTransId="{FAABAB99-E3FC-4445-B20A-999CEAB0F266}"/>
    <dgm:cxn modelId="{49F9B1D8-DFB2-4BEF-87B0-CEF73ABF61BA}" type="presOf" srcId="{5BFB3DF6-B9FC-477B-B008-7050DCF36A8F}" destId="{E6AFEEF9-18AC-4C05-A82E-7E939B1B0552}" srcOrd="0" destOrd="0" presId="urn:microsoft.com/office/officeart/2005/8/layout/vList2"/>
    <dgm:cxn modelId="{3B5970F2-21C1-449B-8897-B684131841BF}" srcId="{6C8CF997-F078-4536-9C7C-27AA2C259DCA}" destId="{7998B0CD-0C29-48E0-B852-159201122968}" srcOrd="2" destOrd="0" parTransId="{D281821E-7DF3-4005-8AD0-EA80137C15C1}" sibTransId="{84E508FB-51F6-4DDF-9E70-C95FD1D57BC7}"/>
    <dgm:cxn modelId="{63E35905-01FA-43E9-9406-5BE8364DBF70}" type="presParOf" srcId="{1D830A66-6240-48E2-9723-FC875A9AC68D}" destId="{48006424-207A-4AF8-AEC9-0F326321CCCC}" srcOrd="0" destOrd="0" presId="urn:microsoft.com/office/officeart/2005/8/layout/vList2"/>
    <dgm:cxn modelId="{BAE629DC-080A-4F06-AA51-4543AC2D5308}" type="presParOf" srcId="{1D830A66-6240-48E2-9723-FC875A9AC68D}" destId="{093C913F-C396-47FA-AFB9-0E122EB47139}" srcOrd="1" destOrd="0" presId="urn:microsoft.com/office/officeart/2005/8/layout/vList2"/>
    <dgm:cxn modelId="{2A95BE1A-1460-4EF3-A5B2-DA77E950D85E}" type="presParOf" srcId="{1D830A66-6240-48E2-9723-FC875A9AC68D}" destId="{D3E4AE61-B9BC-4CA4-97E0-585815ABFB99}" srcOrd="2" destOrd="0" presId="urn:microsoft.com/office/officeart/2005/8/layout/vList2"/>
    <dgm:cxn modelId="{F4D24941-656D-4DF7-98D7-AF37ED2D321C}" type="presParOf" srcId="{1D830A66-6240-48E2-9723-FC875A9AC68D}" destId="{63C69C76-BFC2-4C30-95F4-91E94AE58C55}" srcOrd="3" destOrd="0" presId="urn:microsoft.com/office/officeart/2005/8/layout/vList2"/>
    <dgm:cxn modelId="{FCECE646-2817-4D5D-92C8-58090B17679C}" type="presParOf" srcId="{1D830A66-6240-48E2-9723-FC875A9AC68D}" destId="{B6CF0AAF-B6B3-45B7-8A69-3378B3ECA4CB}" srcOrd="4" destOrd="0" presId="urn:microsoft.com/office/officeart/2005/8/layout/vList2"/>
    <dgm:cxn modelId="{E57488E1-C8E2-4675-B7E5-7437A30E2538}" type="presParOf" srcId="{1D830A66-6240-48E2-9723-FC875A9AC68D}" destId="{6DCA2499-5C3B-4338-AF10-942264612147}" srcOrd="5" destOrd="0" presId="urn:microsoft.com/office/officeart/2005/8/layout/vList2"/>
    <dgm:cxn modelId="{BD72F1F1-92A7-4620-99C2-34F31759B717}" type="presParOf" srcId="{1D830A66-6240-48E2-9723-FC875A9AC68D}" destId="{E6AFEEF9-18AC-4C05-A82E-7E939B1B05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78126-CEDE-4E3E-8A2A-924B587BB5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A2F1D-A198-46BF-84E6-60369BAE5E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Graduates’ major GPA at 3.00 or above</a:t>
          </a:r>
        </a:p>
      </dgm:t>
    </dgm:pt>
    <dgm:pt modelId="{A682EAB5-4CC6-452D-9B6F-BDA32189A8B2}" type="parTrans" cxnId="{FC18A9E1-68A5-4E99-B112-16C0B1668D94}">
      <dgm:prSet/>
      <dgm:spPr/>
      <dgm:t>
        <a:bodyPr/>
        <a:lstStyle/>
        <a:p>
          <a:endParaRPr lang="en-US"/>
        </a:p>
      </dgm:t>
    </dgm:pt>
    <dgm:pt modelId="{8F698259-6FF9-4A83-8AD1-0C1916860E30}" type="sibTrans" cxnId="{FC18A9E1-68A5-4E99-B112-16C0B1668D94}">
      <dgm:prSet/>
      <dgm:spPr/>
      <dgm:t>
        <a:bodyPr/>
        <a:lstStyle/>
        <a:p>
          <a:endParaRPr lang="en-US"/>
        </a:p>
      </dgm:t>
    </dgm:pt>
    <dgm:pt modelId="{125A9660-0AD0-4610-9AA9-80513D536B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EPP verified candidates’ overall OSAT  pass rate at 80% or above the state average for verified candidates</a:t>
          </a:r>
        </a:p>
      </dgm:t>
    </dgm:pt>
    <dgm:pt modelId="{EFDE406C-9CCA-4F22-A0BE-F3E606171901}" type="parTrans" cxnId="{94C90202-EF50-4C29-8DFF-92E55C07C71E}">
      <dgm:prSet/>
      <dgm:spPr/>
      <dgm:t>
        <a:bodyPr/>
        <a:lstStyle/>
        <a:p>
          <a:endParaRPr lang="en-US"/>
        </a:p>
      </dgm:t>
    </dgm:pt>
    <dgm:pt modelId="{2E91EEB9-6835-49D5-A29C-083FB8DAC099}" type="sibTrans" cxnId="{94C90202-EF50-4C29-8DFF-92E55C07C71E}">
      <dgm:prSet/>
      <dgm:spPr/>
      <dgm:t>
        <a:bodyPr/>
        <a:lstStyle/>
        <a:p>
          <a:endParaRPr lang="en-US"/>
        </a:p>
      </dgm:t>
    </dgm:pt>
    <dgm:pt modelId="{7EC43C36-7902-469B-AE59-9FBE8529AE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Capstone evidence of candidate proficiency</a:t>
          </a:r>
        </a:p>
      </dgm:t>
    </dgm:pt>
    <dgm:pt modelId="{155098E3-6AF1-404B-861C-0B76F7A7C5D3}" type="parTrans" cxnId="{651A9331-8EED-443A-90F7-406A92CA689E}">
      <dgm:prSet/>
      <dgm:spPr/>
      <dgm:t>
        <a:bodyPr/>
        <a:lstStyle/>
        <a:p>
          <a:endParaRPr lang="en-US"/>
        </a:p>
      </dgm:t>
    </dgm:pt>
    <dgm:pt modelId="{B60909A8-06C7-4D98-98BF-2A67A11277DF}" type="sibTrans" cxnId="{651A9331-8EED-443A-90F7-406A92CA689E}">
      <dgm:prSet/>
      <dgm:spPr/>
      <dgm:t>
        <a:bodyPr/>
        <a:lstStyle/>
        <a:p>
          <a:endParaRPr lang="en-US"/>
        </a:p>
      </dgm:t>
    </dgm:pt>
    <dgm:pt modelId="{3DE24EDF-5B7C-46AE-AB06-3F50A4DE4D27}" type="pres">
      <dgm:prSet presAssocID="{B5B78126-CEDE-4E3E-8A2A-924B587BB5E6}" presName="root" presStyleCnt="0">
        <dgm:presLayoutVars>
          <dgm:dir/>
          <dgm:resizeHandles val="exact"/>
        </dgm:presLayoutVars>
      </dgm:prSet>
      <dgm:spPr/>
    </dgm:pt>
    <dgm:pt modelId="{112BC0F6-61E7-49DF-9BA1-CCEBBF6B2838}" type="pres">
      <dgm:prSet presAssocID="{E59A2F1D-A198-46BF-84E6-60369BAE5E9D}" presName="compNode" presStyleCnt="0"/>
      <dgm:spPr/>
    </dgm:pt>
    <dgm:pt modelId="{7A9E19E3-15CF-475E-B8C6-BA929D40B99C}" type="pres">
      <dgm:prSet presAssocID="{E59A2F1D-A198-46BF-84E6-60369BAE5E9D}" presName="bgRect" presStyleLbl="bgShp" presStyleIdx="0" presStyleCnt="3"/>
      <dgm:spPr/>
    </dgm:pt>
    <dgm:pt modelId="{39C01BED-A965-4A9A-80C9-5E596D3274A4}" type="pres">
      <dgm:prSet presAssocID="{E59A2F1D-A198-46BF-84E6-60369BAE5E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2E4CCF2-EB9B-4E76-9BC0-4C95955FCBD7}" type="pres">
      <dgm:prSet presAssocID="{E59A2F1D-A198-46BF-84E6-60369BAE5E9D}" presName="spaceRect" presStyleCnt="0"/>
      <dgm:spPr/>
    </dgm:pt>
    <dgm:pt modelId="{9EE50DF8-5E46-4592-9C0A-CEEFD7311682}" type="pres">
      <dgm:prSet presAssocID="{E59A2F1D-A198-46BF-84E6-60369BAE5E9D}" presName="parTx" presStyleLbl="revTx" presStyleIdx="0" presStyleCnt="3">
        <dgm:presLayoutVars>
          <dgm:chMax val="0"/>
          <dgm:chPref val="0"/>
        </dgm:presLayoutVars>
      </dgm:prSet>
      <dgm:spPr/>
    </dgm:pt>
    <dgm:pt modelId="{FC40AD55-4012-4B42-B077-ECAA4EDC38C2}" type="pres">
      <dgm:prSet presAssocID="{8F698259-6FF9-4A83-8AD1-0C1916860E30}" presName="sibTrans" presStyleCnt="0"/>
      <dgm:spPr/>
    </dgm:pt>
    <dgm:pt modelId="{11EB6981-D140-45E1-BF90-CBA897D01701}" type="pres">
      <dgm:prSet presAssocID="{125A9660-0AD0-4610-9AA9-80513D536B07}" presName="compNode" presStyleCnt="0"/>
      <dgm:spPr/>
    </dgm:pt>
    <dgm:pt modelId="{BA1AA15C-BF44-4A21-B89A-B2017BB6A166}" type="pres">
      <dgm:prSet presAssocID="{125A9660-0AD0-4610-9AA9-80513D536B07}" presName="bgRect" presStyleLbl="bgShp" presStyleIdx="1" presStyleCnt="3"/>
      <dgm:spPr/>
    </dgm:pt>
    <dgm:pt modelId="{1B0FAD59-8D46-4E83-8FF1-9301EC6DAC6D}" type="pres">
      <dgm:prSet presAssocID="{125A9660-0AD0-4610-9AA9-80513D536B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12D6BBD1-EA1B-430F-B7A2-523B5660EE4E}" type="pres">
      <dgm:prSet presAssocID="{125A9660-0AD0-4610-9AA9-80513D536B07}" presName="spaceRect" presStyleCnt="0"/>
      <dgm:spPr/>
    </dgm:pt>
    <dgm:pt modelId="{BEC2448E-D6AE-4D2E-BD99-CD47EF9A3842}" type="pres">
      <dgm:prSet presAssocID="{125A9660-0AD0-4610-9AA9-80513D536B07}" presName="parTx" presStyleLbl="revTx" presStyleIdx="1" presStyleCnt="3">
        <dgm:presLayoutVars>
          <dgm:chMax val="0"/>
          <dgm:chPref val="0"/>
        </dgm:presLayoutVars>
      </dgm:prSet>
      <dgm:spPr/>
    </dgm:pt>
    <dgm:pt modelId="{7A761381-4060-493A-867E-B56287AEA962}" type="pres">
      <dgm:prSet presAssocID="{2E91EEB9-6835-49D5-A29C-083FB8DAC099}" presName="sibTrans" presStyleCnt="0"/>
      <dgm:spPr/>
    </dgm:pt>
    <dgm:pt modelId="{1AF48895-8C22-44EB-89D0-9FD2391D0E7A}" type="pres">
      <dgm:prSet presAssocID="{7EC43C36-7902-469B-AE59-9FBE8529AE0E}" presName="compNode" presStyleCnt="0"/>
      <dgm:spPr/>
    </dgm:pt>
    <dgm:pt modelId="{52CA9CBD-8F4E-4404-B071-6D712BF40F4D}" type="pres">
      <dgm:prSet presAssocID="{7EC43C36-7902-469B-AE59-9FBE8529AE0E}" presName="bgRect" presStyleLbl="bgShp" presStyleIdx="2" presStyleCnt="3"/>
      <dgm:spPr/>
    </dgm:pt>
    <dgm:pt modelId="{F4F5F7DE-1379-4255-9BFD-6AFE5DFB625B}" type="pres">
      <dgm:prSet presAssocID="{7EC43C36-7902-469B-AE59-9FBE8529AE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0FB4E57-D667-4658-871F-5E988EDD9DCB}" type="pres">
      <dgm:prSet presAssocID="{7EC43C36-7902-469B-AE59-9FBE8529AE0E}" presName="spaceRect" presStyleCnt="0"/>
      <dgm:spPr/>
    </dgm:pt>
    <dgm:pt modelId="{14F8FF17-5773-462F-9988-5447F56CE62E}" type="pres">
      <dgm:prSet presAssocID="{7EC43C36-7902-469B-AE59-9FBE8529AE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C90202-EF50-4C29-8DFF-92E55C07C71E}" srcId="{B5B78126-CEDE-4E3E-8A2A-924B587BB5E6}" destId="{125A9660-0AD0-4610-9AA9-80513D536B07}" srcOrd="1" destOrd="0" parTransId="{EFDE406C-9CCA-4F22-A0BE-F3E606171901}" sibTransId="{2E91EEB9-6835-49D5-A29C-083FB8DAC099}"/>
    <dgm:cxn modelId="{651A9331-8EED-443A-90F7-406A92CA689E}" srcId="{B5B78126-CEDE-4E3E-8A2A-924B587BB5E6}" destId="{7EC43C36-7902-469B-AE59-9FBE8529AE0E}" srcOrd="2" destOrd="0" parTransId="{155098E3-6AF1-404B-861C-0B76F7A7C5D3}" sibTransId="{B60909A8-06C7-4D98-98BF-2A67A11277DF}"/>
    <dgm:cxn modelId="{C51D916F-4955-432B-9CB8-861287CC8DCE}" type="presOf" srcId="{E59A2F1D-A198-46BF-84E6-60369BAE5E9D}" destId="{9EE50DF8-5E46-4592-9C0A-CEEFD7311682}" srcOrd="0" destOrd="0" presId="urn:microsoft.com/office/officeart/2018/2/layout/IconVerticalSolidList"/>
    <dgm:cxn modelId="{5002CF8A-7210-49CB-BC03-257DB91C2354}" type="presOf" srcId="{7EC43C36-7902-469B-AE59-9FBE8529AE0E}" destId="{14F8FF17-5773-462F-9988-5447F56CE62E}" srcOrd="0" destOrd="0" presId="urn:microsoft.com/office/officeart/2018/2/layout/IconVerticalSolidList"/>
    <dgm:cxn modelId="{1E714A8F-C80B-42D2-A5D3-3D1909716DAD}" type="presOf" srcId="{B5B78126-CEDE-4E3E-8A2A-924B587BB5E6}" destId="{3DE24EDF-5B7C-46AE-AB06-3F50A4DE4D27}" srcOrd="0" destOrd="0" presId="urn:microsoft.com/office/officeart/2018/2/layout/IconVerticalSolidList"/>
    <dgm:cxn modelId="{FC18A9E1-68A5-4E99-B112-16C0B1668D94}" srcId="{B5B78126-CEDE-4E3E-8A2A-924B587BB5E6}" destId="{E59A2F1D-A198-46BF-84E6-60369BAE5E9D}" srcOrd="0" destOrd="0" parTransId="{A682EAB5-4CC6-452D-9B6F-BDA32189A8B2}" sibTransId="{8F698259-6FF9-4A83-8AD1-0C1916860E30}"/>
    <dgm:cxn modelId="{01F5B6F8-1132-42B4-B23D-C5CA751127A7}" type="presOf" srcId="{125A9660-0AD0-4610-9AA9-80513D536B07}" destId="{BEC2448E-D6AE-4D2E-BD99-CD47EF9A3842}" srcOrd="0" destOrd="0" presId="urn:microsoft.com/office/officeart/2018/2/layout/IconVerticalSolidList"/>
    <dgm:cxn modelId="{C47CB8D8-28AA-475F-87C0-262CAE485B83}" type="presParOf" srcId="{3DE24EDF-5B7C-46AE-AB06-3F50A4DE4D27}" destId="{112BC0F6-61E7-49DF-9BA1-CCEBBF6B2838}" srcOrd="0" destOrd="0" presId="urn:microsoft.com/office/officeart/2018/2/layout/IconVerticalSolidList"/>
    <dgm:cxn modelId="{E6FDBA73-BE4D-4060-ACA8-6A6C91BF09BE}" type="presParOf" srcId="{112BC0F6-61E7-49DF-9BA1-CCEBBF6B2838}" destId="{7A9E19E3-15CF-475E-B8C6-BA929D40B99C}" srcOrd="0" destOrd="0" presId="urn:microsoft.com/office/officeart/2018/2/layout/IconVerticalSolidList"/>
    <dgm:cxn modelId="{6225D42A-5845-4255-98A1-6C1625C1146F}" type="presParOf" srcId="{112BC0F6-61E7-49DF-9BA1-CCEBBF6B2838}" destId="{39C01BED-A965-4A9A-80C9-5E596D3274A4}" srcOrd="1" destOrd="0" presId="urn:microsoft.com/office/officeart/2018/2/layout/IconVerticalSolidList"/>
    <dgm:cxn modelId="{6780D61B-B773-4B8C-8AAA-98CF16DF1B22}" type="presParOf" srcId="{112BC0F6-61E7-49DF-9BA1-CCEBBF6B2838}" destId="{A2E4CCF2-EB9B-4E76-9BC0-4C95955FCBD7}" srcOrd="2" destOrd="0" presId="urn:microsoft.com/office/officeart/2018/2/layout/IconVerticalSolidList"/>
    <dgm:cxn modelId="{80F8FCD4-ECDC-436D-A49E-EFB303856953}" type="presParOf" srcId="{112BC0F6-61E7-49DF-9BA1-CCEBBF6B2838}" destId="{9EE50DF8-5E46-4592-9C0A-CEEFD7311682}" srcOrd="3" destOrd="0" presId="urn:microsoft.com/office/officeart/2018/2/layout/IconVerticalSolidList"/>
    <dgm:cxn modelId="{E88DA5A3-AD9B-475C-94B9-1262D863DB59}" type="presParOf" srcId="{3DE24EDF-5B7C-46AE-AB06-3F50A4DE4D27}" destId="{FC40AD55-4012-4B42-B077-ECAA4EDC38C2}" srcOrd="1" destOrd="0" presId="urn:microsoft.com/office/officeart/2018/2/layout/IconVerticalSolidList"/>
    <dgm:cxn modelId="{3D0874D2-39C3-4307-B19D-C1A309165320}" type="presParOf" srcId="{3DE24EDF-5B7C-46AE-AB06-3F50A4DE4D27}" destId="{11EB6981-D140-45E1-BF90-CBA897D01701}" srcOrd="2" destOrd="0" presId="urn:microsoft.com/office/officeart/2018/2/layout/IconVerticalSolidList"/>
    <dgm:cxn modelId="{2188093B-5AE1-492A-B7A7-A0887BE080C6}" type="presParOf" srcId="{11EB6981-D140-45E1-BF90-CBA897D01701}" destId="{BA1AA15C-BF44-4A21-B89A-B2017BB6A166}" srcOrd="0" destOrd="0" presId="urn:microsoft.com/office/officeart/2018/2/layout/IconVerticalSolidList"/>
    <dgm:cxn modelId="{0498D4F8-CF28-4035-A9D0-82C96BAC87CB}" type="presParOf" srcId="{11EB6981-D140-45E1-BF90-CBA897D01701}" destId="{1B0FAD59-8D46-4E83-8FF1-9301EC6DAC6D}" srcOrd="1" destOrd="0" presId="urn:microsoft.com/office/officeart/2018/2/layout/IconVerticalSolidList"/>
    <dgm:cxn modelId="{27744047-A3B8-4D33-B12A-6D5651E6ABAE}" type="presParOf" srcId="{11EB6981-D140-45E1-BF90-CBA897D01701}" destId="{12D6BBD1-EA1B-430F-B7A2-523B5660EE4E}" srcOrd="2" destOrd="0" presId="urn:microsoft.com/office/officeart/2018/2/layout/IconVerticalSolidList"/>
    <dgm:cxn modelId="{6DE0CCA5-7EBC-4549-9113-B9E134177488}" type="presParOf" srcId="{11EB6981-D140-45E1-BF90-CBA897D01701}" destId="{BEC2448E-D6AE-4D2E-BD99-CD47EF9A3842}" srcOrd="3" destOrd="0" presId="urn:microsoft.com/office/officeart/2018/2/layout/IconVerticalSolidList"/>
    <dgm:cxn modelId="{1807E1BE-815B-47DD-A9F9-0B685C2F680C}" type="presParOf" srcId="{3DE24EDF-5B7C-46AE-AB06-3F50A4DE4D27}" destId="{7A761381-4060-493A-867E-B56287AEA962}" srcOrd="3" destOrd="0" presId="urn:microsoft.com/office/officeart/2018/2/layout/IconVerticalSolidList"/>
    <dgm:cxn modelId="{394C03C9-EAE5-4926-9758-966EE6C02D23}" type="presParOf" srcId="{3DE24EDF-5B7C-46AE-AB06-3F50A4DE4D27}" destId="{1AF48895-8C22-44EB-89D0-9FD2391D0E7A}" srcOrd="4" destOrd="0" presId="urn:microsoft.com/office/officeart/2018/2/layout/IconVerticalSolidList"/>
    <dgm:cxn modelId="{F0FD67C2-9679-4F79-998A-02FF3BB03FD8}" type="presParOf" srcId="{1AF48895-8C22-44EB-89D0-9FD2391D0E7A}" destId="{52CA9CBD-8F4E-4404-B071-6D712BF40F4D}" srcOrd="0" destOrd="0" presId="urn:microsoft.com/office/officeart/2018/2/layout/IconVerticalSolidList"/>
    <dgm:cxn modelId="{02DF8390-23B2-4A38-BE8F-A6FE0DE4FC10}" type="presParOf" srcId="{1AF48895-8C22-44EB-89D0-9FD2391D0E7A}" destId="{F4F5F7DE-1379-4255-9BFD-6AFE5DFB625B}" srcOrd="1" destOrd="0" presId="urn:microsoft.com/office/officeart/2018/2/layout/IconVerticalSolidList"/>
    <dgm:cxn modelId="{D0DF3943-5564-4367-BE3B-273CA3D86F3A}" type="presParOf" srcId="{1AF48895-8C22-44EB-89D0-9FD2391D0E7A}" destId="{50FB4E57-D667-4658-871F-5E988EDD9DCB}" srcOrd="2" destOrd="0" presId="urn:microsoft.com/office/officeart/2018/2/layout/IconVerticalSolidList"/>
    <dgm:cxn modelId="{E69B99C2-1688-430F-BC82-E755CA5D6A06}" type="presParOf" srcId="{1AF48895-8C22-44EB-89D0-9FD2391D0E7A}" destId="{14F8FF17-5773-462F-9988-5447F56CE6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96A28-C18E-4E0F-8968-4CF20167617D}">
      <dsp:nvSpPr>
        <dsp:cNvPr id="0" name=""/>
        <dsp:cNvSpPr/>
      </dsp:nvSpPr>
      <dsp:spPr>
        <a:xfrm>
          <a:off x="0" y="0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23205-DCEF-4584-B466-E2C9F470CE0E}">
      <dsp:nvSpPr>
        <dsp:cNvPr id="0" name=""/>
        <dsp:cNvSpPr/>
      </dsp:nvSpPr>
      <dsp:spPr>
        <a:xfrm>
          <a:off x="0" y="0"/>
          <a:ext cx="7823200" cy="121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Approved with Conditions:</a:t>
          </a:r>
          <a:endParaRPr lang="en-US" sz="3600" kern="1200" dirty="0"/>
        </a:p>
      </dsp:txBody>
      <dsp:txXfrm>
        <a:off x="0" y="0"/>
        <a:ext cx="7823200" cy="1215571"/>
      </dsp:txXfrm>
    </dsp:sp>
    <dsp:sp modelId="{CE5ACB3D-F7AE-4A58-BB6B-DF5FB500B288}">
      <dsp:nvSpPr>
        <dsp:cNvPr id="0" name=""/>
        <dsp:cNvSpPr/>
      </dsp:nvSpPr>
      <dsp:spPr>
        <a:xfrm>
          <a:off x="0" y="1215571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58BD8-4F28-447F-AB03-C6B41D5C8D1B}">
      <dsp:nvSpPr>
        <dsp:cNvPr id="0" name=""/>
        <dsp:cNvSpPr/>
      </dsp:nvSpPr>
      <dsp:spPr>
        <a:xfrm>
          <a:off x="0" y="1215571"/>
          <a:ext cx="7823200" cy="121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Program is aligned to all content standards and must resubmit with data within 24 months</a:t>
          </a:r>
        </a:p>
      </dsp:txBody>
      <dsp:txXfrm>
        <a:off x="0" y="1215571"/>
        <a:ext cx="7823200" cy="1215571"/>
      </dsp:txXfrm>
    </dsp:sp>
    <dsp:sp modelId="{D15425AA-B43E-44A4-85FD-10FF9A6B3C43}">
      <dsp:nvSpPr>
        <dsp:cNvPr id="0" name=""/>
        <dsp:cNvSpPr/>
      </dsp:nvSpPr>
      <dsp:spPr>
        <a:xfrm>
          <a:off x="0" y="2431142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75029-40AE-48F4-ABCD-FE7890EEFB57}">
      <dsp:nvSpPr>
        <dsp:cNvPr id="0" name=""/>
        <dsp:cNvSpPr/>
      </dsp:nvSpPr>
      <dsp:spPr>
        <a:xfrm>
          <a:off x="0" y="2431143"/>
          <a:ext cx="7823200" cy="121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Further Development Required: </a:t>
          </a:r>
          <a:endParaRPr lang="en-US" sz="3600" kern="1200" dirty="0"/>
        </a:p>
      </dsp:txBody>
      <dsp:txXfrm>
        <a:off x="0" y="2431143"/>
        <a:ext cx="7823200" cy="1215571"/>
      </dsp:txXfrm>
    </dsp:sp>
    <dsp:sp modelId="{C2B71558-4E69-4214-8B79-40AE9CF38B08}">
      <dsp:nvSpPr>
        <dsp:cNvPr id="0" name=""/>
        <dsp:cNvSpPr/>
      </dsp:nvSpPr>
      <dsp:spPr>
        <a:xfrm>
          <a:off x="0" y="3646714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3FE06-25A0-4FC3-84DA-F793899775A8}">
      <dsp:nvSpPr>
        <dsp:cNvPr id="0" name=""/>
        <dsp:cNvSpPr/>
      </dsp:nvSpPr>
      <dsp:spPr>
        <a:xfrm>
          <a:off x="0" y="3646714"/>
          <a:ext cx="7823200" cy="121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Program is not aligned to all standards and is not approved to admit candidates</a:t>
          </a:r>
        </a:p>
      </dsp:txBody>
      <dsp:txXfrm>
        <a:off x="0" y="3646714"/>
        <a:ext cx="7823200" cy="1215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96A28-C18E-4E0F-8968-4CF20167617D}">
      <dsp:nvSpPr>
        <dsp:cNvPr id="0" name=""/>
        <dsp:cNvSpPr/>
      </dsp:nvSpPr>
      <dsp:spPr>
        <a:xfrm>
          <a:off x="0" y="0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23205-DCEF-4584-B466-E2C9F470CE0E}">
      <dsp:nvSpPr>
        <dsp:cNvPr id="0" name=""/>
        <dsp:cNvSpPr/>
      </dsp:nvSpPr>
      <dsp:spPr>
        <a:xfrm>
          <a:off x="0" y="0"/>
          <a:ext cx="7823200" cy="121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Approved with Distinction </a:t>
          </a:r>
          <a:r>
            <a:rPr lang="en-US" sz="2400" kern="1200" dirty="0"/>
            <a:t>– Meets all 3 review criteria</a:t>
          </a:r>
        </a:p>
      </dsp:txBody>
      <dsp:txXfrm>
        <a:off x="0" y="0"/>
        <a:ext cx="7823200" cy="1215571"/>
      </dsp:txXfrm>
    </dsp:sp>
    <dsp:sp modelId="{CE5ACB3D-F7AE-4A58-BB6B-DF5FB500B288}">
      <dsp:nvSpPr>
        <dsp:cNvPr id="0" name=""/>
        <dsp:cNvSpPr/>
      </dsp:nvSpPr>
      <dsp:spPr>
        <a:xfrm>
          <a:off x="0" y="1215571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58BD8-4F28-447F-AB03-C6B41D5C8D1B}">
      <dsp:nvSpPr>
        <dsp:cNvPr id="0" name=""/>
        <dsp:cNvSpPr/>
      </dsp:nvSpPr>
      <dsp:spPr>
        <a:xfrm>
          <a:off x="0" y="1215571"/>
          <a:ext cx="7823200" cy="121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Approved</a:t>
          </a:r>
          <a:r>
            <a:rPr lang="en-US" sz="2400" kern="1200" dirty="0"/>
            <a:t> – Meets 2 out of 3 review criteria</a:t>
          </a:r>
        </a:p>
      </dsp:txBody>
      <dsp:txXfrm>
        <a:off x="0" y="1215571"/>
        <a:ext cx="7823200" cy="1215571"/>
      </dsp:txXfrm>
    </dsp:sp>
    <dsp:sp modelId="{D15425AA-B43E-44A4-85FD-10FF9A6B3C43}">
      <dsp:nvSpPr>
        <dsp:cNvPr id="0" name=""/>
        <dsp:cNvSpPr/>
      </dsp:nvSpPr>
      <dsp:spPr>
        <a:xfrm>
          <a:off x="0" y="2431142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75029-40AE-48F4-ABCD-FE7890EEFB57}">
      <dsp:nvSpPr>
        <dsp:cNvPr id="0" name=""/>
        <dsp:cNvSpPr/>
      </dsp:nvSpPr>
      <dsp:spPr>
        <a:xfrm>
          <a:off x="0" y="2431143"/>
          <a:ext cx="7823200" cy="121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Approved with Conditions </a:t>
          </a:r>
          <a:r>
            <a:rPr lang="en-US" sz="2400" kern="1200" dirty="0"/>
            <a:t>– Meets 1 out of 3 criteria other than GPA and must resubmit program for review and receive a recognition decision of “approved” within 24 months </a:t>
          </a:r>
        </a:p>
      </dsp:txBody>
      <dsp:txXfrm>
        <a:off x="0" y="2431143"/>
        <a:ext cx="7823200" cy="1215571"/>
      </dsp:txXfrm>
    </dsp:sp>
    <dsp:sp modelId="{C2B71558-4E69-4214-8B79-40AE9CF38B08}">
      <dsp:nvSpPr>
        <dsp:cNvPr id="0" name=""/>
        <dsp:cNvSpPr/>
      </dsp:nvSpPr>
      <dsp:spPr>
        <a:xfrm>
          <a:off x="0" y="3646714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3FE06-25A0-4FC3-84DA-F793899775A8}">
      <dsp:nvSpPr>
        <dsp:cNvPr id="0" name=""/>
        <dsp:cNvSpPr/>
      </dsp:nvSpPr>
      <dsp:spPr>
        <a:xfrm>
          <a:off x="0" y="3646714"/>
          <a:ext cx="7823200" cy="121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Denied</a:t>
          </a:r>
          <a:r>
            <a:rPr lang="en-US" sz="2400" kern="1200" dirty="0"/>
            <a:t> – Meets zero out of 3 criteria or only the GPA criteria</a:t>
          </a:r>
        </a:p>
      </dsp:txBody>
      <dsp:txXfrm>
        <a:off x="0" y="3646714"/>
        <a:ext cx="7823200" cy="1215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06424-207A-4AF8-AEC9-0F326321CCCC}">
      <dsp:nvSpPr>
        <dsp:cNvPr id="0" name=""/>
        <dsp:cNvSpPr/>
      </dsp:nvSpPr>
      <dsp:spPr>
        <a:xfrm>
          <a:off x="0" y="24228"/>
          <a:ext cx="78232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Letter of approval (if new to institution)</a:t>
          </a:r>
        </a:p>
      </dsp:txBody>
      <dsp:txXfrm>
        <a:off x="31613" y="55841"/>
        <a:ext cx="7759974" cy="584369"/>
      </dsp:txXfrm>
    </dsp:sp>
    <dsp:sp modelId="{D3E4AE61-B9BC-4CA4-97E0-585815ABFB99}">
      <dsp:nvSpPr>
        <dsp:cNvPr id="0" name=""/>
        <dsp:cNvSpPr/>
      </dsp:nvSpPr>
      <dsp:spPr>
        <a:xfrm>
          <a:off x="0" y="749583"/>
          <a:ext cx="78232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Rationale (if new to institution)</a:t>
          </a:r>
        </a:p>
      </dsp:txBody>
      <dsp:txXfrm>
        <a:off x="31613" y="781196"/>
        <a:ext cx="7759974" cy="584369"/>
      </dsp:txXfrm>
    </dsp:sp>
    <dsp:sp modelId="{B6CF0AAF-B6B3-45B7-8A69-3378B3ECA4CB}">
      <dsp:nvSpPr>
        <dsp:cNvPr id="0" name=""/>
        <dsp:cNvSpPr/>
      </dsp:nvSpPr>
      <dsp:spPr>
        <a:xfrm>
          <a:off x="0" y="1474938"/>
          <a:ext cx="78232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Program Plan of Study to include:</a:t>
          </a:r>
        </a:p>
      </dsp:txBody>
      <dsp:txXfrm>
        <a:off x="31613" y="1506551"/>
        <a:ext cx="7759974" cy="584369"/>
      </dsp:txXfrm>
    </dsp:sp>
    <dsp:sp modelId="{6DCA2499-5C3B-4338-AF10-942264612147}">
      <dsp:nvSpPr>
        <dsp:cNvPr id="0" name=""/>
        <dsp:cNvSpPr/>
      </dsp:nvSpPr>
      <dsp:spPr>
        <a:xfrm>
          <a:off x="0" y="2122533"/>
          <a:ext cx="7823200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Coursework required of all candidates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Sequence in which candidates take courses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Documentation of practicum/clinical experiences meeting learned society requirements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Description of Capstone assignment, assessment, rubric, and data  to be measured</a:t>
          </a:r>
        </a:p>
      </dsp:txBody>
      <dsp:txXfrm>
        <a:off x="0" y="2122533"/>
        <a:ext cx="7823200" cy="2067929"/>
      </dsp:txXfrm>
    </dsp:sp>
    <dsp:sp modelId="{E6AFEEF9-18AC-4C05-A82E-7E939B1B0552}">
      <dsp:nvSpPr>
        <dsp:cNvPr id="0" name=""/>
        <dsp:cNvSpPr/>
      </dsp:nvSpPr>
      <dsp:spPr>
        <a:xfrm>
          <a:off x="0" y="4190463"/>
          <a:ext cx="78232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Course alignment to standards</a:t>
          </a:r>
        </a:p>
      </dsp:txBody>
      <dsp:txXfrm>
        <a:off x="31613" y="4222076"/>
        <a:ext cx="7759974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E19E3-15CF-475E-B8C6-BA929D40B99C}">
      <dsp:nvSpPr>
        <dsp:cNvPr id="0" name=""/>
        <dsp:cNvSpPr/>
      </dsp:nvSpPr>
      <dsp:spPr>
        <a:xfrm>
          <a:off x="0" y="593"/>
          <a:ext cx="7823200" cy="1388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01BED-A965-4A9A-80C9-5E596D3274A4}">
      <dsp:nvSpPr>
        <dsp:cNvPr id="0" name=""/>
        <dsp:cNvSpPr/>
      </dsp:nvSpPr>
      <dsp:spPr>
        <a:xfrm>
          <a:off x="420137" y="313092"/>
          <a:ext cx="763886" cy="7638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50DF8-5E46-4592-9C0A-CEEFD7311682}">
      <dsp:nvSpPr>
        <dsp:cNvPr id="0" name=""/>
        <dsp:cNvSpPr/>
      </dsp:nvSpPr>
      <dsp:spPr>
        <a:xfrm>
          <a:off x="1604162" y="593"/>
          <a:ext cx="6219037" cy="138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90" tIns="146990" rIns="146990" bIns="14699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Graduates’ major GPA at 3.00 or above</a:t>
          </a:r>
        </a:p>
      </dsp:txBody>
      <dsp:txXfrm>
        <a:off x="1604162" y="593"/>
        <a:ext cx="6219037" cy="1388885"/>
      </dsp:txXfrm>
    </dsp:sp>
    <dsp:sp modelId="{BA1AA15C-BF44-4A21-B89A-B2017BB6A166}">
      <dsp:nvSpPr>
        <dsp:cNvPr id="0" name=""/>
        <dsp:cNvSpPr/>
      </dsp:nvSpPr>
      <dsp:spPr>
        <a:xfrm>
          <a:off x="0" y="1736700"/>
          <a:ext cx="7823200" cy="1388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FAD59-8D46-4E83-8FF1-9301EC6DAC6D}">
      <dsp:nvSpPr>
        <dsp:cNvPr id="0" name=""/>
        <dsp:cNvSpPr/>
      </dsp:nvSpPr>
      <dsp:spPr>
        <a:xfrm>
          <a:off x="420137" y="2049199"/>
          <a:ext cx="763886" cy="7638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2448E-D6AE-4D2E-BD99-CD47EF9A3842}">
      <dsp:nvSpPr>
        <dsp:cNvPr id="0" name=""/>
        <dsp:cNvSpPr/>
      </dsp:nvSpPr>
      <dsp:spPr>
        <a:xfrm>
          <a:off x="1604162" y="1736700"/>
          <a:ext cx="6219037" cy="138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90" tIns="146990" rIns="146990" bIns="14699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EPP verified candidates’ overall OSAT  pass rate at 80% or above the state average for verified candidates</a:t>
          </a:r>
        </a:p>
      </dsp:txBody>
      <dsp:txXfrm>
        <a:off x="1604162" y="1736700"/>
        <a:ext cx="6219037" cy="1388885"/>
      </dsp:txXfrm>
    </dsp:sp>
    <dsp:sp modelId="{52CA9CBD-8F4E-4404-B071-6D712BF40F4D}">
      <dsp:nvSpPr>
        <dsp:cNvPr id="0" name=""/>
        <dsp:cNvSpPr/>
      </dsp:nvSpPr>
      <dsp:spPr>
        <a:xfrm>
          <a:off x="0" y="3472807"/>
          <a:ext cx="7823200" cy="1388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5F7DE-1379-4255-9BFD-6AFE5DFB625B}">
      <dsp:nvSpPr>
        <dsp:cNvPr id="0" name=""/>
        <dsp:cNvSpPr/>
      </dsp:nvSpPr>
      <dsp:spPr>
        <a:xfrm>
          <a:off x="420137" y="3785306"/>
          <a:ext cx="763886" cy="7638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8FF17-5773-462F-9988-5447F56CE62E}">
      <dsp:nvSpPr>
        <dsp:cNvPr id="0" name=""/>
        <dsp:cNvSpPr/>
      </dsp:nvSpPr>
      <dsp:spPr>
        <a:xfrm>
          <a:off x="1604162" y="3472807"/>
          <a:ext cx="6219037" cy="138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90" tIns="146990" rIns="146990" bIns="14699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Capstone evidence of candidate proficiency</a:t>
          </a:r>
        </a:p>
      </dsp:txBody>
      <dsp:txXfrm>
        <a:off x="1604162" y="3472807"/>
        <a:ext cx="6219037" cy="138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CE726C-D22E-4392-A2BA-1DB4C8E5005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DBF200-7430-40B4-AA33-2AA66FB3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7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346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24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662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5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625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330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7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31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032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.gov/oeqa/Educator_Preparation/Program_Review/_Program_Review_Templates_for_Initial_Programs_Using_the_PPAT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.gov/oeqa/Educator_Preparation/Program_Review/Program_Review_Templates_for_Advanced_Programs_Using_the_PPAT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.gov/oeqa/Educator_Preparation/Program_Review/Program_Review_Templates_for_Advanced_Programs_Using_the_PPAT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baobabbleu.com/category/grammaire/la-phrase-interrogativ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.gov/oeqa/Educator_Preparation/Program_Review/_Program_Review_Templates_for_Initial_Programs_Using_the_PPAT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145C3-6195-A34B-A96F-10670C2C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6917245" cy="3255264"/>
          </a:xfrm>
        </p:spPr>
        <p:txBody>
          <a:bodyPr anchor="ctr">
            <a:normAutofit/>
          </a:bodyPr>
          <a:lstStyle/>
          <a:p>
            <a:pPr algn="r"/>
            <a:r>
              <a:rPr lang="en-US" sz="6000" b="1"/>
              <a:t>State Program Review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B0A6-A81C-094F-84DF-CE444481B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384" y="2144121"/>
            <a:ext cx="3021621" cy="170915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October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62094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Initial</a:t>
            </a:r>
            <a:br>
              <a:rPr lang="en-US" sz="4400" b="1" dirty="0"/>
            </a:br>
            <a:r>
              <a:rPr lang="en-US" sz="4000" b="1" dirty="0"/>
              <a:t>(Continuing)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1277258"/>
            <a:ext cx="7823200" cy="4862286"/>
          </a:xfrm>
          <a:ln w="127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502920" lvl="1" indent="0">
              <a:buNone/>
            </a:pPr>
            <a:endParaRPr lang="en-US" sz="3000" dirty="0"/>
          </a:p>
          <a:p>
            <a:pPr marL="502920" lvl="1" indent="0">
              <a:buNone/>
            </a:pPr>
            <a:r>
              <a:rPr lang="en-US" sz="3000" dirty="0"/>
              <a:t>Program previously </a:t>
            </a:r>
            <a:r>
              <a:rPr lang="en-US" sz="3000" b="1" dirty="0"/>
              <a:t>fully recognized </a:t>
            </a:r>
            <a:r>
              <a:rPr lang="en-US" sz="3000" dirty="0"/>
              <a:t>through a national SPA or at the State level</a:t>
            </a:r>
          </a:p>
          <a:p>
            <a:pPr lvl="1"/>
            <a:endParaRPr lang="en-US" sz="3000" dirty="0"/>
          </a:p>
          <a:p>
            <a:pPr marL="502920" lvl="1" indent="0">
              <a:buNone/>
            </a:pPr>
            <a:r>
              <a:rPr lang="en-US" sz="3000" dirty="0"/>
              <a:t>Program </a:t>
            </a:r>
            <a:r>
              <a:rPr lang="en-US" sz="3000"/>
              <a:t>previously </a:t>
            </a:r>
            <a:r>
              <a:rPr lang="en-US" sz="3000" b="1"/>
              <a:t>approved </a:t>
            </a:r>
            <a:r>
              <a:rPr lang="en-US" sz="3000" b="1" dirty="0"/>
              <a:t>with conditions </a:t>
            </a:r>
            <a:r>
              <a:rPr lang="en-US" sz="3000" dirty="0"/>
              <a:t>under the revised State process</a:t>
            </a:r>
          </a:p>
          <a:p>
            <a:pPr lvl="1"/>
            <a:endParaRPr lang="en-US" sz="3000" dirty="0"/>
          </a:p>
          <a:p>
            <a:pPr marL="502920" lvl="1" indent="0">
              <a:buNone/>
            </a:pPr>
            <a:r>
              <a:rPr lang="en-US" sz="3000" dirty="0"/>
              <a:t>Program previously </a:t>
            </a:r>
            <a:r>
              <a:rPr lang="en-US" sz="3000" b="1" dirty="0"/>
              <a:t>recognized with conditions</a:t>
            </a:r>
            <a:r>
              <a:rPr lang="en-US" sz="3000" dirty="0"/>
              <a:t> from a SPA with </a:t>
            </a:r>
            <a:r>
              <a:rPr lang="en-US" sz="3000" b="1" dirty="0"/>
              <a:t>“data” </a:t>
            </a:r>
            <a:r>
              <a:rPr lang="en-US" sz="3000" dirty="0"/>
              <a:t>being the only condition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71058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5740" cy="4601183"/>
          </a:xfrm>
        </p:spPr>
        <p:txBody>
          <a:bodyPr>
            <a:normAutofit/>
          </a:bodyPr>
          <a:lstStyle/>
          <a:p>
            <a:r>
              <a:rPr lang="en-US" sz="6000" b="1" dirty="0"/>
              <a:t>Initial</a:t>
            </a:r>
            <a:r>
              <a:rPr lang="en-US" sz="4400" b="1" dirty="0"/>
              <a:t> </a:t>
            </a:r>
            <a:r>
              <a:rPr lang="en-US" b="1" dirty="0"/>
              <a:t>(Continuing)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629" y="1436914"/>
            <a:ext cx="7794171" cy="4702629"/>
          </a:xfrm>
          <a:ln w="127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0"/>
            <a:r>
              <a:rPr lang="en-US" sz="2400" b="1" dirty="0"/>
              <a:t>Graduates’ major GPA for the last 3 years at a 3.00 or above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EPP verified candidates overall OSAT pass rate for the last 3 years at 80% or above the state average for verified candidates for the last three years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EPP verified candidates overall pass rate on an approved performance assessment for the last 3 years at 80% or above or above the state average for verified candidates for the last 3 years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150943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Initial</a:t>
            </a:r>
            <a:br>
              <a:rPr lang="en-US" sz="4400" b="1" dirty="0"/>
            </a:br>
            <a:r>
              <a:rPr lang="en-US" sz="4000" b="1" dirty="0"/>
              <a:t>(Continuing)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1277258"/>
            <a:ext cx="7823200" cy="4862286"/>
          </a:xfrm>
          <a:ln w="127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50292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Program numbers </a:t>
            </a:r>
          </a:p>
          <a:p>
            <a:pPr marL="502920" lvl="1" indent="0">
              <a:buNone/>
            </a:pPr>
            <a:r>
              <a:rPr lang="en-US" sz="3200" dirty="0"/>
              <a:t>	Including Major GPA of graduates</a:t>
            </a:r>
          </a:p>
          <a:p>
            <a:pPr marL="50292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Candidate OSAT pass rate</a:t>
            </a:r>
          </a:p>
          <a:p>
            <a:pPr marL="50292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Candidate performance assessment pass rate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3200" dirty="0"/>
          </a:p>
          <a:p>
            <a:pPr lvl="1">
              <a:lnSpc>
                <a:spcPct val="120000"/>
              </a:lnSpc>
            </a:pPr>
            <a:r>
              <a:rPr lang="en-US" sz="3200" dirty="0"/>
              <a:t>Analysis of how data from the 3 assessments are used to improve candidate performance and for program continuous improvement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Required Data (last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 years)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 descr="Paperclip">
            <a:extLst>
              <a:ext uri="{FF2B5EF4-FFF2-40B4-BE49-F238E27FC236}">
                <a16:creationId xmlns:a16="http://schemas.microsoft.com/office/drawing/2014/main" id="{29906FA1-A843-4537-8E6C-8B58336E3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9094" y="2861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DE35-8D42-7044-8097-6A11C0AF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B2B5-5CF8-BA43-B734-7E59BA4C5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https://www.ok.gov/oeqa/Educator_Preparation/Program_Review/_Program_Review_Templates_for_Initial_Programs_Using_the_PPAT/index.html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46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9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250C9-35B4-428B-ACB2-5A007F10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u="sng" dirty="0"/>
              <a:t>Deficiency Report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D74BF91-149F-49A4-A4B3-94B16AC8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OSAT subject data not clear (Attachment B)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Analysis of data does not provide adequate information</a:t>
            </a:r>
          </a:p>
        </p:txBody>
      </p:sp>
      <p:sp>
        <p:nvSpPr>
          <p:cNvPr id="48" name="Rectangle 33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Research">
            <a:extLst>
              <a:ext uri="{FF2B5EF4-FFF2-40B4-BE49-F238E27FC236}">
                <a16:creationId xmlns:a16="http://schemas.microsoft.com/office/drawing/2014/main" id="{E5C33306-BBE4-4AB7-AB67-FC0EB09D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503" y="1070238"/>
            <a:ext cx="2568918" cy="2568918"/>
          </a:xfrm>
          <a:prstGeom prst="rect">
            <a:avLst/>
          </a:prstGeom>
        </p:spPr>
      </p:pic>
      <p:sp>
        <p:nvSpPr>
          <p:cNvPr id="49" name="Rectangle 35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7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9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Document">
            <a:extLst>
              <a:ext uri="{FF2B5EF4-FFF2-40B4-BE49-F238E27FC236}">
                <a16:creationId xmlns:a16="http://schemas.microsoft.com/office/drawing/2014/main" id="{5E7D28CE-A16A-47B8-ADBE-392288B23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172" y="3344945"/>
            <a:ext cx="2122819" cy="2122819"/>
          </a:xfrm>
          <a:prstGeom prst="rect">
            <a:avLst/>
          </a:prstGeom>
        </p:spPr>
      </p:pic>
      <p:sp>
        <p:nvSpPr>
          <p:cNvPr id="52" name="Rectangle 41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608E6-90FA-4F94-BBF6-319364008986}"/>
              </a:ext>
            </a:extLst>
          </p:cNvPr>
          <p:cNvSpPr txBox="1"/>
          <p:nvPr/>
        </p:nvSpPr>
        <p:spPr>
          <a:xfrm>
            <a:off x="6494929" y="4477871"/>
            <a:ext cx="2268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be corrected/returned within 10 days of receipt.</a:t>
            </a:r>
          </a:p>
        </p:txBody>
      </p:sp>
    </p:spTree>
    <p:extLst>
      <p:ext uri="{BB962C8B-B14F-4D97-AF65-F5344CB8AC3E}">
        <p14:creationId xmlns:p14="http://schemas.microsoft.com/office/powerpoint/2010/main" val="76300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6422" cy="4601183"/>
          </a:xfrm>
        </p:spPr>
        <p:txBody>
          <a:bodyPr>
            <a:normAutofit/>
          </a:bodyPr>
          <a:lstStyle/>
          <a:p>
            <a:r>
              <a:rPr lang="en-US" sz="6000" b="1" dirty="0"/>
              <a:t>Initial </a:t>
            </a:r>
            <a:r>
              <a:rPr lang="en-US" sz="4000" b="1" dirty="0"/>
              <a:t> (Continuing)</a:t>
            </a:r>
            <a:br>
              <a:rPr lang="en-US" sz="4400" b="1" dirty="0"/>
            </a:br>
            <a:endParaRPr lang="en-US" sz="4400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7EBCB3-03F7-405A-8CB8-F3F82CE3C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756994"/>
              </p:ext>
            </p:extLst>
          </p:nvPr>
        </p:nvGraphicFramePr>
        <p:xfrm>
          <a:off x="3657601" y="1277258"/>
          <a:ext cx="7823200" cy="486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Recognition Decisions</a:t>
            </a:r>
          </a:p>
        </p:txBody>
      </p:sp>
    </p:spTree>
    <p:extLst>
      <p:ext uri="{BB962C8B-B14F-4D97-AF65-F5344CB8AC3E}">
        <p14:creationId xmlns:p14="http://schemas.microsoft.com/office/powerpoint/2010/main" val="285027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F5A603A-AEB6-4161-99C8-91D9A70E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usiness woman thinking">
            <a:extLst>
              <a:ext uri="{FF2B5EF4-FFF2-40B4-BE49-F238E27FC236}">
                <a16:creationId xmlns:a16="http://schemas.microsoft.com/office/drawing/2014/main" id="{0A4A74B0-E2D8-4B0F-BAC3-8F1EB9B99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484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7CD7B8-5C72-43E8-8E39-8AB059048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usiness man thinking">
            <a:extLst>
              <a:ext uri="{FF2B5EF4-FFF2-40B4-BE49-F238E27FC236}">
                <a16:creationId xmlns:a16="http://schemas.microsoft.com/office/drawing/2014/main" id="{6F158EA5-F348-4BA7-BCEF-7F2E8A80E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3626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50ADBE-3CAB-468C-9B74-E84312BD0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29B3A-83C0-4655-9DDB-E5B84AF4950E}"/>
              </a:ext>
            </a:extLst>
          </p:cNvPr>
          <p:cNvSpPr txBox="1"/>
          <p:nvPr/>
        </p:nvSpPr>
        <p:spPr>
          <a:xfrm>
            <a:off x="3878231" y="1425388"/>
            <a:ext cx="5002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Questions</a:t>
            </a:r>
          </a:p>
          <a:p>
            <a:pPr algn="ctr"/>
            <a:r>
              <a:rPr lang="en-US" sz="5400" dirty="0"/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104229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64629-2A1D-0F43-AD3C-53ACAD4F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Advanced Programs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02F9C-6CA4-4B41-8473-67BD0DDE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2072" y="1412748"/>
            <a:ext cx="3474720" cy="402336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NEW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E12222-8D3A-954D-87AA-D07408B1A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412748"/>
            <a:ext cx="3474720" cy="402336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CONTINUING</a:t>
            </a:r>
          </a:p>
        </p:txBody>
      </p:sp>
    </p:spTree>
    <p:extLst>
      <p:ext uri="{BB962C8B-B14F-4D97-AF65-F5344CB8AC3E}">
        <p14:creationId xmlns:p14="http://schemas.microsoft.com/office/powerpoint/2010/main" val="3141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Advanced Programs</a:t>
            </a:r>
            <a:br>
              <a:rPr lang="en-US" sz="4400" b="1" dirty="0"/>
            </a:br>
            <a:r>
              <a:rPr lang="en-US" b="1" dirty="0"/>
              <a:t>(New/Revised)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1277258"/>
            <a:ext cx="7823200" cy="4862286"/>
          </a:xfrm>
          <a:ln w="127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endParaRPr lang="en-US" dirty="0"/>
          </a:p>
          <a:p>
            <a:pPr marL="502920" lvl="1" indent="0">
              <a:buNone/>
            </a:pPr>
            <a:r>
              <a:rPr lang="en-US" sz="3200" dirty="0"/>
              <a:t>New program to the Educator Preparation Unit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Previously determined not recognized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Previously dropped or put on hiatus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Previously determined recognized with conditions by a SPA with conditions other than data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Revised standards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Significant changes within the program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43074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Advanced Programs</a:t>
            </a:r>
            <a:br>
              <a:rPr lang="en-US" sz="4400" b="1" dirty="0"/>
            </a:br>
            <a:r>
              <a:rPr lang="en-US" b="1" dirty="0"/>
              <a:t>(New/Revised)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1277258"/>
            <a:ext cx="7823200" cy="4862286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0292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Program alignment to standards</a:t>
            </a:r>
          </a:p>
          <a:p>
            <a:pPr marL="502920" lvl="1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Practicum/clinical experiences that address requirements by respective learned societies</a:t>
            </a:r>
          </a:p>
          <a:p>
            <a:pPr marL="502920" lvl="1" indent="0">
              <a:buNone/>
            </a:pPr>
            <a:endParaRPr lang="en-US" sz="3200" i="1" dirty="0"/>
          </a:p>
          <a:p>
            <a:pPr marL="50292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Capstone assessment of candidate proficiency</a:t>
            </a:r>
            <a:endParaRPr lang="en-US" sz="32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88880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849CF-B9E2-EB45-8CA8-2AD39E75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4400" b="1" dirty="0"/>
              <a:t>State 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7D58-3BA4-E247-A1C6-7D3D0B1E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Qualifier:  </a:t>
            </a:r>
            <a:r>
              <a:rPr lang="en-US" sz="3600" b="1" dirty="0">
                <a:solidFill>
                  <a:schemeClr val="tx1"/>
                </a:solidFill>
              </a:rPr>
              <a:t>Performance Assessment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u="sng" dirty="0">
                <a:solidFill>
                  <a:schemeClr val="tx1"/>
                </a:solidFill>
              </a:rPr>
              <a:t>Only</a:t>
            </a:r>
            <a:r>
              <a:rPr lang="en-US" sz="3600" dirty="0">
                <a:solidFill>
                  <a:schemeClr val="tx1"/>
                </a:solidFill>
              </a:rPr>
              <a:t> State Program Review Option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Beginning Fall 2021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6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Advanced Programs</a:t>
            </a:r>
            <a:br>
              <a:rPr lang="en-US" sz="4400" b="1" dirty="0"/>
            </a:br>
            <a:r>
              <a:rPr lang="en-US" b="1" dirty="0"/>
              <a:t>(New/Revised)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3B94E77-20A5-4652-800C-03AE0B186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53982"/>
              </p:ext>
            </p:extLst>
          </p:nvPr>
        </p:nvGraphicFramePr>
        <p:xfrm>
          <a:off x="3657601" y="1277258"/>
          <a:ext cx="7823200" cy="486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Required Documentation</a:t>
            </a:r>
          </a:p>
        </p:txBody>
      </p:sp>
      <p:pic>
        <p:nvPicPr>
          <p:cNvPr id="7" name="Graphic 6" descr="Paperclip">
            <a:extLst>
              <a:ext uri="{FF2B5EF4-FFF2-40B4-BE49-F238E27FC236}">
                <a16:creationId xmlns:a16="http://schemas.microsoft.com/office/drawing/2014/main" id="{F761320E-D956-46AB-B340-D02C91F499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9094" y="2861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A2E3-2676-074F-8B39-D13ACC65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5961-94CF-7C4E-B433-A267B7D5B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https://www.ok.gov/oeqa/Educator_Preparation/Program_Review/Program_Review_Templates_for_Advanced_Programs_Using_the_PPAT/index.html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032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250C9-35B4-428B-ACB2-5A007F10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u="sng" dirty="0"/>
              <a:t>Deficiency Report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D74BF91-149F-49A4-A4B3-94B16AC8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Course titles/numbers are not consistent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Course sequence is unclear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Course description not provided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Field experience requirements unclear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Capstone rubric was not provided or unclear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Unclear how capstone assignment measures candidate proficiency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Document">
            <a:extLst>
              <a:ext uri="{FF2B5EF4-FFF2-40B4-BE49-F238E27FC236}">
                <a16:creationId xmlns:a16="http://schemas.microsoft.com/office/drawing/2014/main" id="{5E7D28CE-A16A-47B8-ADBE-392288B23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503" y="1070238"/>
            <a:ext cx="2568918" cy="2568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Research">
            <a:extLst>
              <a:ext uri="{FF2B5EF4-FFF2-40B4-BE49-F238E27FC236}">
                <a16:creationId xmlns:a16="http://schemas.microsoft.com/office/drawing/2014/main" id="{E5C33306-BBE4-4AB7-AB67-FC0EB09D7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172" y="3344945"/>
            <a:ext cx="2122819" cy="212281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608E6-90FA-4F94-BBF6-319364008986}"/>
              </a:ext>
            </a:extLst>
          </p:cNvPr>
          <p:cNvSpPr txBox="1"/>
          <p:nvPr/>
        </p:nvSpPr>
        <p:spPr>
          <a:xfrm>
            <a:off x="9228172" y="5255483"/>
            <a:ext cx="2122819" cy="21228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Must be corrected/returned within 10 days of receipt.</a:t>
            </a:r>
          </a:p>
        </p:txBody>
      </p:sp>
    </p:spTree>
    <p:extLst>
      <p:ext uri="{BB962C8B-B14F-4D97-AF65-F5344CB8AC3E}">
        <p14:creationId xmlns:p14="http://schemas.microsoft.com/office/powerpoint/2010/main" val="414464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Advanced Programs</a:t>
            </a:r>
            <a:br>
              <a:rPr lang="en-US" sz="4400" b="1" dirty="0"/>
            </a:br>
            <a:r>
              <a:rPr lang="en-US" b="1" dirty="0"/>
              <a:t>(New/Revised)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1277258"/>
            <a:ext cx="7823200" cy="4862286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b="1" dirty="0"/>
              <a:t>Approved with Conditions </a:t>
            </a:r>
          </a:p>
          <a:p>
            <a:pPr marL="502920" lvl="1" indent="0">
              <a:buNone/>
            </a:pPr>
            <a:r>
              <a:rPr lang="en-US" sz="2800" dirty="0"/>
              <a:t>Program is aligned to all content standards and must resubmit with data within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800" dirty="0"/>
              <a:t> months</a:t>
            </a:r>
          </a:p>
          <a:p>
            <a:pPr lvl="1"/>
            <a:endParaRPr lang="en-US" sz="2800" dirty="0"/>
          </a:p>
          <a:p>
            <a:pPr marL="502920" lvl="1" indent="0">
              <a:buNone/>
            </a:pPr>
            <a:r>
              <a:rPr lang="en-US" sz="2800" b="1" dirty="0"/>
              <a:t>Further Development Required </a:t>
            </a:r>
          </a:p>
          <a:p>
            <a:pPr marL="502920" lvl="1" indent="0">
              <a:buNone/>
            </a:pPr>
            <a:r>
              <a:rPr lang="en-US" sz="2800" dirty="0"/>
              <a:t>Program is not aligned to all standards and is not approved to admit candidates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02627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Recognition Decisions</a:t>
            </a:r>
          </a:p>
        </p:txBody>
      </p:sp>
    </p:spTree>
    <p:extLst>
      <p:ext uri="{BB962C8B-B14F-4D97-AF65-F5344CB8AC3E}">
        <p14:creationId xmlns:p14="http://schemas.microsoft.com/office/powerpoint/2010/main" val="329362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Advanced Programs</a:t>
            </a:r>
            <a:br>
              <a:rPr lang="en-US" sz="4400" b="1" dirty="0"/>
            </a:br>
            <a:r>
              <a:rPr lang="en-US" b="1" dirty="0"/>
              <a:t>(Continuing)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1277258"/>
            <a:ext cx="7823200" cy="4862286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dirty="0"/>
              <a:t>Program previously </a:t>
            </a:r>
            <a:r>
              <a:rPr lang="en-US" sz="2800" b="1" dirty="0"/>
              <a:t>fully recognized </a:t>
            </a:r>
            <a:r>
              <a:rPr lang="en-US" sz="2800" dirty="0"/>
              <a:t>through a national SPA or at the State level</a:t>
            </a:r>
          </a:p>
          <a:p>
            <a:pPr lvl="1"/>
            <a:endParaRPr lang="en-US" sz="2800" dirty="0"/>
          </a:p>
          <a:p>
            <a:pPr marL="502920" lvl="1" indent="0">
              <a:buNone/>
            </a:pPr>
            <a:r>
              <a:rPr lang="en-US" sz="2800" dirty="0"/>
              <a:t>Program previously </a:t>
            </a:r>
            <a:r>
              <a:rPr lang="en-US" sz="2800" b="1" dirty="0"/>
              <a:t>approved with conditions </a:t>
            </a:r>
            <a:r>
              <a:rPr lang="en-US" sz="2800" dirty="0"/>
              <a:t>under the revised State process</a:t>
            </a:r>
          </a:p>
          <a:p>
            <a:pPr lvl="1"/>
            <a:endParaRPr lang="en-US" sz="2800" dirty="0"/>
          </a:p>
          <a:p>
            <a:pPr marL="502920" lvl="1" indent="0">
              <a:buNone/>
            </a:pPr>
            <a:r>
              <a:rPr lang="en-US" sz="2800" dirty="0"/>
              <a:t>Program previously </a:t>
            </a:r>
            <a:r>
              <a:rPr lang="en-US" sz="2800" b="1" dirty="0"/>
              <a:t>recognized with conditions </a:t>
            </a:r>
            <a:r>
              <a:rPr lang="en-US" sz="2800" dirty="0"/>
              <a:t>from a SPA with </a:t>
            </a:r>
            <a:r>
              <a:rPr lang="en-US" sz="2800" b="1" dirty="0"/>
              <a:t>“data” </a:t>
            </a:r>
            <a:r>
              <a:rPr lang="en-US" sz="2800" dirty="0"/>
              <a:t>being the only condition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02627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156908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Advanced Programs</a:t>
            </a:r>
            <a:br>
              <a:rPr lang="en-US" sz="4400" b="1" dirty="0"/>
            </a:br>
            <a:r>
              <a:rPr lang="en-US" sz="4000" b="1" dirty="0"/>
              <a:t>(Continuing)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44D4C29-01FC-4C95-9DA5-C34077D02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26138"/>
              </p:ext>
            </p:extLst>
          </p:nvPr>
        </p:nvGraphicFramePr>
        <p:xfrm>
          <a:off x="3657601" y="1277258"/>
          <a:ext cx="7823200" cy="486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31655" y="569839"/>
            <a:ext cx="608148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Review Criteria (last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>
                <a:solidFill>
                  <a:schemeClr val="bg1"/>
                </a:solidFill>
              </a:rPr>
              <a:t>years)</a:t>
            </a:r>
          </a:p>
        </p:txBody>
      </p:sp>
    </p:spTree>
    <p:extLst>
      <p:ext uri="{BB962C8B-B14F-4D97-AF65-F5344CB8AC3E}">
        <p14:creationId xmlns:p14="http://schemas.microsoft.com/office/powerpoint/2010/main" val="91370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3300" b="1"/>
              <a:t>Advanced Programs</a:t>
            </a:r>
            <a:br>
              <a:rPr lang="en-US" sz="3300" b="1"/>
            </a:br>
            <a:r>
              <a:rPr lang="en-US" sz="3300" b="1"/>
              <a:t>(Continuing)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 numbers including Major GPA of graduates</a:t>
            </a:r>
          </a:p>
          <a:p>
            <a:r>
              <a:rPr lang="en-US" dirty="0">
                <a:solidFill>
                  <a:schemeClr val="tx1"/>
                </a:solidFill>
              </a:rPr>
              <a:t>Candidate OSAT pass rate</a:t>
            </a:r>
          </a:p>
          <a:p>
            <a:r>
              <a:rPr lang="en-US" dirty="0">
                <a:solidFill>
                  <a:schemeClr val="tx1"/>
                </a:solidFill>
              </a:rPr>
              <a:t>Candidate Capstone Assessment data (Submission of Capstone Assessment and Rubric, if not previously submitted for Initial Review)</a:t>
            </a:r>
          </a:p>
          <a:p>
            <a:r>
              <a:rPr lang="en-US" dirty="0">
                <a:solidFill>
                  <a:schemeClr val="tx1"/>
                </a:solidFill>
              </a:rPr>
              <a:t>Analysis on data are used to improve candidate performance and program continuous improvement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31655" y="569839"/>
            <a:ext cx="6081488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960120" lvl="2" indent="0" algn="ctr">
              <a:spcAft>
                <a:spcPts val="600"/>
              </a:spcAft>
              <a:buNone/>
            </a:pPr>
            <a:r>
              <a:rPr lang="en-US" sz="3000" b="1" dirty="0">
                <a:solidFill>
                  <a:schemeClr val="bg1"/>
                </a:solidFill>
              </a:rPr>
              <a:t>Required Data (last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b="1" dirty="0">
                <a:solidFill>
                  <a:schemeClr val="bg1"/>
                </a:solidFill>
              </a:rPr>
              <a:t>years)</a:t>
            </a:r>
            <a:endParaRPr lang="en-US" sz="3000" b="1" i="1"/>
          </a:p>
        </p:txBody>
      </p:sp>
      <p:pic>
        <p:nvPicPr>
          <p:cNvPr id="5" name="Graphic 4" descr="Paperclip">
            <a:extLst>
              <a:ext uri="{FF2B5EF4-FFF2-40B4-BE49-F238E27FC236}">
                <a16:creationId xmlns:a16="http://schemas.microsoft.com/office/drawing/2014/main" id="{448E9B39-896E-4D1D-9061-6E776540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025" y="2861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06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38D1-F767-2045-B090-6900C064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CC46-504F-1240-910E-10A5A7AE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https://www.ok.gov/oeqa/Educator_Preparation/Program_Review/Program_Review_Templates_for_Advanced_Programs_Using_the_PPAT/index.html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179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250C9-35B4-428B-ACB2-5A007F10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u="sng" dirty="0"/>
              <a:t>Deficiency Report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D74BF91-149F-49A4-A4B3-94B16AC8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1" y="2741144"/>
            <a:ext cx="4998962" cy="3274586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Lack of rubric to support data chart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Data chart not provided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Data analysis lacks detail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Research">
            <a:extLst>
              <a:ext uri="{FF2B5EF4-FFF2-40B4-BE49-F238E27FC236}">
                <a16:creationId xmlns:a16="http://schemas.microsoft.com/office/drawing/2014/main" id="{E5C33306-BBE4-4AB7-AB67-FC0EB09D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503" y="1070238"/>
            <a:ext cx="2568918" cy="25689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Document">
            <a:extLst>
              <a:ext uri="{FF2B5EF4-FFF2-40B4-BE49-F238E27FC236}">
                <a16:creationId xmlns:a16="http://schemas.microsoft.com/office/drawing/2014/main" id="{5E7D28CE-A16A-47B8-ADBE-392288B23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172" y="3344945"/>
            <a:ext cx="2122819" cy="212281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608E6-90FA-4F94-BBF6-319364008986}"/>
              </a:ext>
            </a:extLst>
          </p:cNvPr>
          <p:cNvSpPr txBox="1"/>
          <p:nvPr/>
        </p:nvSpPr>
        <p:spPr>
          <a:xfrm>
            <a:off x="6262503" y="3382265"/>
            <a:ext cx="2568918" cy="25689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Must be corrected/returned within 10 days of receipt.</a:t>
            </a:r>
          </a:p>
        </p:txBody>
      </p:sp>
    </p:spTree>
    <p:extLst>
      <p:ext uri="{BB962C8B-B14F-4D97-AF65-F5344CB8AC3E}">
        <p14:creationId xmlns:p14="http://schemas.microsoft.com/office/powerpoint/2010/main" val="1697078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Advanced Programs</a:t>
            </a:r>
            <a:br>
              <a:rPr lang="en-US" sz="4400" b="1" dirty="0"/>
            </a:br>
            <a:r>
              <a:rPr lang="en-US" sz="4000" b="1" dirty="0"/>
              <a:t>(Continuing)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1277258"/>
            <a:ext cx="7823200" cy="4862286"/>
          </a:xfrm>
          <a:ln w="127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502920" lvl="1" indent="0" algn="ctr">
              <a:buNone/>
            </a:pPr>
            <a:endParaRPr lang="en-US" sz="2800" b="1" dirty="0"/>
          </a:p>
          <a:p>
            <a:pPr marL="502920" lvl="1" indent="0">
              <a:buNone/>
            </a:pPr>
            <a:r>
              <a:rPr lang="en-US" sz="2800" b="1" dirty="0"/>
              <a:t>Approved with Distinction </a:t>
            </a:r>
          </a:p>
          <a:p>
            <a:pPr marL="502920" lvl="1" indent="0">
              <a:buNone/>
            </a:pPr>
            <a:r>
              <a:rPr lang="en-US" sz="2800" dirty="0"/>
              <a:t>Meets 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/>
              <a:t>review criteria</a:t>
            </a:r>
          </a:p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b="1" dirty="0"/>
              <a:t>Approved </a:t>
            </a:r>
          </a:p>
          <a:p>
            <a:pPr marL="502920" lvl="1" indent="0">
              <a:buNone/>
            </a:pPr>
            <a:r>
              <a:rPr lang="en-US" sz="2800" dirty="0"/>
              <a:t>Meets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/>
              <a:t> out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/>
              <a:t> review criteria </a:t>
            </a:r>
          </a:p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b="1" dirty="0"/>
              <a:t>Approved with Conditions </a:t>
            </a:r>
          </a:p>
          <a:p>
            <a:pPr marL="502920" lvl="1" indent="0">
              <a:buNone/>
            </a:pPr>
            <a:r>
              <a:rPr lang="en-US" sz="2800" dirty="0"/>
              <a:t>Meets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/>
              <a:t>out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/>
              <a:t>criteria other than GPA and must resubmit program for review and receive a recognition decisions of “approve” within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800" dirty="0"/>
              <a:t> months</a:t>
            </a:r>
          </a:p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b="1" dirty="0"/>
              <a:t>Denied</a:t>
            </a:r>
          </a:p>
          <a:p>
            <a:pPr marL="502920" lvl="1" indent="0">
              <a:buNone/>
            </a:pPr>
            <a:r>
              <a:rPr lang="en-US" sz="2800" dirty="0"/>
              <a:t>Meets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dirty="0"/>
              <a:t>out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/>
              <a:t>criteria or only the GPA criteria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31655" y="569839"/>
            <a:ext cx="608148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Recognition Decisions</a:t>
            </a:r>
          </a:p>
        </p:txBody>
      </p:sp>
    </p:spTree>
    <p:extLst>
      <p:ext uri="{BB962C8B-B14F-4D97-AF65-F5344CB8AC3E}">
        <p14:creationId xmlns:p14="http://schemas.microsoft.com/office/powerpoint/2010/main" val="378030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64629-2A1D-0F43-AD3C-53ACAD4F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Initial Programs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02F9C-6CA4-4B41-8473-67BD0DDE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2072" y="1412748"/>
            <a:ext cx="3474720" cy="402336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NEW/REVISED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E12222-8D3A-954D-87AA-D07408B1A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412748"/>
            <a:ext cx="3474720" cy="402336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CONTINUING</a:t>
            </a:r>
          </a:p>
        </p:txBody>
      </p:sp>
    </p:spTree>
    <p:extLst>
      <p:ext uri="{BB962C8B-B14F-4D97-AF65-F5344CB8AC3E}">
        <p14:creationId xmlns:p14="http://schemas.microsoft.com/office/powerpoint/2010/main" val="2776462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54C990-9493-43C5-A08F-2B9A55F7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6A2F0-4868-448D-8624-668A960A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C932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8DF8780A-87EC-4B4B-8174-A88FF9A4E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71334" y="804334"/>
            <a:ext cx="5249332" cy="4347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3BBE1-9906-4DE6-A0D0-FF6328F9943B}"/>
              </a:ext>
            </a:extLst>
          </p:cNvPr>
          <p:cNvSpPr txBox="1"/>
          <p:nvPr/>
        </p:nvSpPr>
        <p:spPr>
          <a:xfrm>
            <a:off x="2904565" y="5632090"/>
            <a:ext cx="6669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18477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76081" cy="4601183"/>
          </a:xfrm>
        </p:spPr>
        <p:txBody>
          <a:bodyPr>
            <a:normAutofit/>
          </a:bodyPr>
          <a:lstStyle/>
          <a:p>
            <a:r>
              <a:rPr lang="en-US" sz="6000" b="1" dirty="0"/>
              <a:t>Initial</a:t>
            </a:r>
            <a:r>
              <a:rPr lang="en-US" sz="4000" b="1" dirty="0"/>
              <a:t> </a:t>
            </a:r>
            <a:r>
              <a:rPr lang="en-US" b="1" dirty="0"/>
              <a:t>(New/Revised)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629" y="1436914"/>
            <a:ext cx="7794171" cy="4702629"/>
          </a:xfrm>
          <a:ln w="127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502920" lvl="1" indent="0">
              <a:buNone/>
            </a:pPr>
            <a:r>
              <a:rPr lang="en-US" sz="3200" dirty="0"/>
              <a:t>New program to the Educator Preparation Unit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Previously determined not recognized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Previously dropped or put on hiatus</a:t>
            </a:r>
          </a:p>
          <a:p>
            <a:pPr lvl="1"/>
            <a:endParaRPr lang="en-US" sz="3200" dirty="0"/>
          </a:p>
          <a:p>
            <a:pPr marL="502920" lvl="1" indent="0">
              <a:lnSpc>
                <a:spcPct val="120000"/>
              </a:lnSpc>
              <a:buNone/>
            </a:pPr>
            <a:r>
              <a:rPr lang="en-US" sz="3200" dirty="0"/>
              <a:t>Previously determined recognized with conditions by a SPA with conditions other than data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Revised standards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/>
              <a:t>Significant changes within the program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354535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5740" cy="4601183"/>
          </a:xfrm>
        </p:spPr>
        <p:txBody>
          <a:bodyPr>
            <a:normAutofit/>
          </a:bodyPr>
          <a:lstStyle/>
          <a:p>
            <a:r>
              <a:rPr lang="en-US" sz="6000" b="1" dirty="0"/>
              <a:t>Initial</a:t>
            </a:r>
            <a:r>
              <a:rPr lang="en-US" sz="4400" b="1" dirty="0"/>
              <a:t> </a:t>
            </a:r>
            <a:r>
              <a:rPr lang="en-US" b="1" dirty="0"/>
              <a:t>(New/Revised)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629" y="1436914"/>
            <a:ext cx="7794171" cy="4702629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pPr marL="502920" lvl="1" indent="0" algn="ctr">
              <a:buNone/>
            </a:pPr>
            <a:r>
              <a:rPr lang="en-US" sz="3200" dirty="0"/>
              <a:t>Program Alignment </a:t>
            </a:r>
          </a:p>
          <a:p>
            <a:pPr marL="502920" lvl="1" indent="0" algn="ctr">
              <a:buNone/>
            </a:pPr>
            <a:r>
              <a:rPr lang="en-US" sz="3200" dirty="0"/>
              <a:t>to </a:t>
            </a:r>
          </a:p>
          <a:p>
            <a:pPr marL="502920" lvl="1" indent="0" algn="ctr">
              <a:buNone/>
            </a:pPr>
            <a:r>
              <a:rPr lang="en-US" sz="3200" dirty="0"/>
              <a:t>National/State Standards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382635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2000" b="1"/>
              <a:t>Initial</a:t>
            </a:r>
            <a:br>
              <a:rPr lang="en-US" sz="2000" b="1"/>
            </a:br>
            <a:r>
              <a:rPr lang="en-US" sz="2000" b="1"/>
              <a:t>(New/Revised)</a:t>
            </a:r>
            <a:br>
              <a:rPr lang="en-US" sz="2000" b="1"/>
            </a:br>
            <a:endParaRPr lang="en-US" sz="20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C63A-6A51-DA43-AE62-650C9E02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 fontScale="92500" lnSpcReduction="20000"/>
          </a:bodyPr>
          <a:lstStyle/>
          <a:p>
            <a:endParaRPr lang="en-US" sz="1300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Letter of approval (new program)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marL="50292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Rationale (new program)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Program Plan of Study that provides: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Coursework required of all candidates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Sequence in which candidates take courses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Description/hours of required field experiences/student teaching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Documentation of PPAT implementation</a:t>
            </a:r>
          </a:p>
          <a:p>
            <a:pPr lvl="2"/>
            <a:endParaRPr lang="en-US" sz="1800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Course alignment to standards</a:t>
            </a: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</a:rPr>
              <a:t>Required Documentation</a:t>
            </a:r>
          </a:p>
        </p:txBody>
      </p:sp>
      <p:pic>
        <p:nvPicPr>
          <p:cNvPr id="5" name="Graphic 4" descr="Paperclip">
            <a:extLst>
              <a:ext uri="{FF2B5EF4-FFF2-40B4-BE49-F238E27FC236}">
                <a16:creationId xmlns:a16="http://schemas.microsoft.com/office/drawing/2014/main" id="{D21397E1-DEDF-4531-9DB3-CCC8E5780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9094" y="2861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7887-F1DD-BC46-840B-AE414D2F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1E3B-79B5-D847-BDAF-899AA249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https://www.ok.gov/oeqa/Educator_Preparation/Program_Review/_Program_Review_Templates_for_Initial_Programs_Using_the_PPAT/index.html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34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9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250C9-35B4-428B-ACB2-5A007F10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u="sng" dirty="0"/>
              <a:t>Deficiency Report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D74BF91-149F-49A4-A4B3-94B16AC8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Course titles/numbers are not consistent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Course sequence is unclear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Course description not provided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PPAT implementation is unclear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Field experience requirements unclear</a:t>
            </a:r>
          </a:p>
        </p:txBody>
      </p:sp>
      <p:sp>
        <p:nvSpPr>
          <p:cNvPr id="48" name="Rectangle 33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Research">
            <a:extLst>
              <a:ext uri="{FF2B5EF4-FFF2-40B4-BE49-F238E27FC236}">
                <a16:creationId xmlns:a16="http://schemas.microsoft.com/office/drawing/2014/main" id="{E5C33306-BBE4-4AB7-AB67-FC0EB09D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503" y="1070238"/>
            <a:ext cx="2568918" cy="2568918"/>
          </a:xfrm>
          <a:prstGeom prst="rect">
            <a:avLst/>
          </a:prstGeom>
        </p:spPr>
      </p:pic>
      <p:sp>
        <p:nvSpPr>
          <p:cNvPr id="49" name="Rectangle 35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7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9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Document">
            <a:extLst>
              <a:ext uri="{FF2B5EF4-FFF2-40B4-BE49-F238E27FC236}">
                <a16:creationId xmlns:a16="http://schemas.microsoft.com/office/drawing/2014/main" id="{5E7D28CE-A16A-47B8-ADBE-392288B23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172" y="3344945"/>
            <a:ext cx="2122819" cy="2122819"/>
          </a:xfrm>
          <a:prstGeom prst="rect">
            <a:avLst/>
          </a:prstGeom>
        </p:spPr>
      </p:pic>
      <p:sp>
        <p:nvSpPr>
          <p:cNvPr id="52" name="Rectangle 41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608E6-90FA-4F94-BBF6-319364008986}"/>
              </a:ext>
            </a:extLst>
          </p:cNvPr>
          <p:cNvSpPr txBox="1"/>
          <p:nvPr/>
        </p:nvSpPr>
        <p:spPr>
          <a:xfrm>
            <a:off x="6494929" y="4477871"/>
            <a:ext cx="2268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be corrected/returned within 10 days of receipt.</a:t>
            </a:r>
          </a:p>
        </p:txBody>
      </p:sp>
    </p:spTree>
    <p:extLst>
      <p:ext uri="{BB962C8B-B14F-4D97-AF65-F5344CB8AC3E}">
        <p14:creationId xmlns:p14="http://schemas.microsoft.com/office/powerpoint/2010/main" val="135663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346A-B895-E44D-9CA9-7FD0D69C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6422" cy="4601183"/>
          </a:xfrm>
        </p:spPr>
        <p:txBody>
          <a:bodyPr>
            <a:normAutofit/>
          </a:bodyPr>
          <a:lstStyle/>
          <a:p>
            <a:r>
              <a:rPr lang="en-US" sz="6000" b="1" dirty="0"/>
              <a:t>Initial</a:t>
            </a:r>
            <a:r>
              <a:rPr lang="en-US" sz="4000" b="1" dirty="0"/>
              <a:t> </a:t>
            </a:r>
            <a:r>
              <a:rPr lang="en-US" b="1" dirty="0"/>
              <a:t>(New/Revised)</a:t>
            </a:r>
            <a:br>
              <a:rPr lang="en-US" sz="4400" b="1" dirty="0"/>
            </a:br>
            <a:endParaRPr lang="en-US" sz="4400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7EBCB3-03F7-405A-8CB8-F3F82CE3C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605871"/>
              </p:ext>
            </p:extLst>
          </p:nvPr>
        </p:nvGraphicFramePr>
        <p:xfrm>
          <a:off x="3657601" y="1277258"/>
          <a:ext cx="7823200" cy="486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FC0DF0-C6FE-EE43-8F67-F47257D0B867}"/>
              </a:ext>
            </a:extLst>
          </p:cNvPr>
          <p:cNvSpPr txBox="1"/>
          <p:nvPr/>
        </p:nvSpPr>
        <p:spPr>
          <a:xfrm>
            <a:off x="4717142" y="539062"/>
            <a:ext cx="53993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Recognition Decisions</a:t>
            </a:r>
          </a:p>
        </p:txBody>
      </p:sp>
    </p:spTree>
    <p:extLst>
      <p:ext uri="{BB962C8B-B14F-4D97-AF65-F5344CB8AC3E}">
        <p14:creationId xmlns:p14="http://schemas.microsoft.com/office/powerpoint/2010/main" val="273505736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1149</Words>
  <Application>Microsoft Office PowerPoint</Application>
  <PresentationFormat>Widescreen</PresentationFormat>
  <Paragraphs>200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Courier New</vt:lpstr>
      <vt:lpstr>Wingdings 2</vt:lpstr>
      <vt:lpstr>Frame</vt:lpstr>
      <vt:lpstr>State Program Review Process</vt:lpstr>
      <vt:lpstr>State Process</vt:lpstr>
      <vt:lpstr>Initial Programs</vt:lpstr>
      <vt:lpstr>Initial (New/Revised)  </vt:lpstr>
      <vt:lpstr>Initial (New/Revised)</vt:lpstr>
      <vt:lpstr>Initial (New/Revised) </vt:lpstr>
      <vt:lpstr>Template</vt:lpstr>
      <vt:lpstr>Deficiency Report</vt:lpstr>
      <vt:lpstr>Initial (New/Revised) </vt:lpstr>
      <vt:lpstr>Initial (Continuing)</vt:lpstr>
      <vt:lpstr>Initial (Continuing)</vt:lpstr>
      <vt:lpstr>Initial (Continuing)</vt:lpstr>
      <vt:lpstr>Template</vt:lpstr>
      <vt:lpstr>Deficiency Report</vt:lpstr>
      <vt:lpstr>Initial  (Continuing) </vt:lpstr>
      <vt:lpstr>PowerPoint Presentation</vt:lpstr>
      <vt:lpstr>Advanced Programs</vt:lpstr>
      <vt:lpstr>Advanced Programs (New/Revised)</vt:lpstr>
      <vt:lpstr>Advanced Programs (New/Revised)</vt:lpstr>
      <vt:lpstr>Advanced Programs (New/Revised)</vt:lpstr>
      <vt:lpstr>Template</vt:lpstr>
      <vt:lpstr>Deficiency Report</vt:lpstr>
      <vt:lpstr>Advanced Programs (New/Revised)</vt:lpstr>
      <vt:lpstr>Advanced Programs (Continuing)</vt:lpstr>
      <vt:lpstr>Advanced Programs (Continuing)</vt:lpstr>
      <vt:lpstr>Advanced Programs (Continuing)</vt:lpstr>
      <vt:lpstr>Template</vt:lpstr>
      <vt:lpstr>Deficiency Report</vt:lpstr>
      <vt:lpstr>Advanced Programs (Continuing)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Program Review Process</dc:title>
  <dc:creator>Angie Bookout</dc:creator>
  <cp:lastModifiedBy>Angie Bookout</cp:lastModifiedBy>
  <cp:revision>18</cp:revision>
  <cp:lastPrinted>2020-10-22T19:38:37Z</cp:lastPrinted>
  <dcterms:created xsi:type="dcterms:W3CDTF">2020-10-22T18:38:45Z</dcterms:created>
  <dcterms:modified xsi:type="dcterms:W3CDTF">2020-11-04T14:37:44Z</dcterms:modified>
</cp:coreProperties>
</file>